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98C80C4-16F0-4EFE-9465-465E19427F4C}">
  <a:tblStyle styleId="{698C80C4-16F0-4EFE-9465-465E19427F4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e1ca5ffef6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e1ca5ffef6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e1ca5ffef6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e1ca5ffef6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e1ca5ffef6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e1ca5ffef6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e1ca5ffef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e1ca5ffef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e1ca5ffef6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e1ca5ffef6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e1ca5ffef6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e1ca5ffef6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e1ca5ffef6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e1ca5ffef6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e1ca5ffef6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e1ca5ffef6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e1ca5ffef6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e1ca5ffef6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e1ca5ffef6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e1ca5ffef6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e1ca5ffe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e1ca5ffe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e1ca5ffef6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e1ca5ffef6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e1ca5ffef6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e1ca5ffef6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e1ca5ffef6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e1ca5ffef6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e1ca5ffef6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e1ca5ffef6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e1ca5ffef6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e1ca5ffef6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e1ca5ffef6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e1ca5ffef6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e1ca5ffef6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e1ca5ffef6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e1ca5ffef6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e1ca5ffef6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e1ca5ffef6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e1ca5ffef6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e1ca5ffef6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e1ca5ffef6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e1ca5ffef6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e1ca5ffef6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e1ca5ffef6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e1ca5ffef6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e1ca5ffef6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e1ca5ffef6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e1ca5ffef6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e1ca5ffef6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e1ca5ffef6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e1ca5ffef6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e1ca5ffef6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e1ca5ffef6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e1ca5ffef6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e1ca5ffef6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e1ca5ffef6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e1ca5ffef6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e1ca5ffef6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e1ca5ffef6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e1ca5ffef6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e1ca5ffef6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e1ca5ffef6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e1ca5ffef6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e1ca5ffef6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e1ca5ffef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e1ca5ffef6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e1ca5ffef6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e20536595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e20536595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e20536595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e20536595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e205365958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e20536595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e20536595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e20536595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e205365958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e205365958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e205365958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e205365958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e205365958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e205365958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e1ca5ffef6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e1ca5ffef6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e20536595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e20536595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e1ca5ffef6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e1ca5ffef6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e205365958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e205365958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e205365958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e205365958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e205365958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e205365958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e205365958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e205365958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e205365958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e205365958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e2053659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e2053659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e205365958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e205365958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e205365958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e205365958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e205365958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e205365958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e1ca5ffef6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e1ca5ffef6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e1ca5ffef6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e1ca5ffef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e205365958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e205365958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e205365958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e205365958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e1ca5ffef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e1ca5ffef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e1ca5ffef6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e1ca5ffef6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e1ca5ffef6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e1ca5ffef6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2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oda.oslomet.no/oda-xmlui/bitstream/handle/10642/2689/1258211post.pdf?sequence=1&amp;isAllowed=y" TargetMode="External"/><Relationship Id="rId4" Type="http://schemas.openxmlformats.org/officeDocument/2006/relationships/hyperlink" Target="https://www.cis.org.au/wp-content/uploads/2016/06/gonski-policy-winter-2016.pdf" TargetMode="External"/><Relationship Id="rId5" Type="http://schemas.openxmlformats.org/officeDocument/2006/relationships/hyperlink" Target="https://doi.org/10.1007/s11205-011-9867-9" TargetMode="External"/><Relationship Id="rId6" Type="http://schemas.openxmlformats.org/officeDocument/2006/relationships/hyperlink" Target="https://jamanetwork.com/journals/jamapediatrics/article-abstract/2381542?casa_token=atR8T8mfxuQAAAAA:fOHoJ3DE8r6OFwT1VnQoqaEtHO85hBePUmlYA0ShSWvqxv6P77BFPSujASf-sxH6y7DYVnQcrA"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Miami Housing &amp; School Performance Data</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William Pacetti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 - Merged</a:t>
            </a:r>
            <a:endParaRPr/>
          </a:p>
        </p:txBody>
      </p:sp>
      <p:sp>
        <p:nvSpPr>
          <p:cNvPr id="111" name="Google Shape;111;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SzPct val="100000"/>
              <a:buChar char="●"/>
            </a:pPr>
            <a:r>
              <a:rPr lang="en"/>
              <a:t>The dataset was spatially joined for the elementary, middle, and high school boundaries with their school performance and demographic data onto the housing points </a:t>
            </a:r>
            <a:r>
              <a:rPr lang="en"/>
              <a:t>using</a:t>
            </a:r>
            <a:r>
              <a:rPr lang="en"/>
              <a:t> the closest operator</a:t>
            </a:r>
            <a:endParaRPr/>
          </a:p>
          <a:p>
            <a:pPr indent="-334327" lvl="0" marL="457200" rtl="0" algn="l">
              <a:spcBef>
                <a:spcPts val="0"/>
              </a:spcBef>
              <a:spcAft>
                <a:spcPts val="0"/>
              </a:spcAft>
              <a:buSzPct val="100000"/>
              <a:buChar char="●"/>
            </a:pPr>
            <a:r>
              <a:rPr lang="en"/>
              <a:t>The census tracts were also spatially joined into the housing points using the closest operator</a:t>
            </a:r>
            <a:endParaRPr/>
          </a:p>
          <a:p>
            <a:pPr indent="-334327" lvl="0" marL="457200" rtl="0" algn="l">
              <a:spcBef>
                <a:spcPts val="0"/>
              </a:spcBef>
              <a:spcAft>
                <a:spcPts val="0"/>
              </a:spcAft>
              <a:buSzPct val="100000"/>
              <a:buChar char="●"/>
            </a:pPr>
            <a:r>
              <a:rPr lang="en"/>
              <a:t>The merged dataset contains 13,932 instances and 99 variables </a:t>
            </a:r>
            <a:endParaRPr/>
          </a:p>
          <a:p>
            <a:pPr indent="-334327" lvl="0" marL="457200" rtl="0" algn="l">
              <a:spcBef>
                <a:spcPts val="0"/>
              </a:spcBef>
              <a:spcAft>
                <a:spcPts val="0"/>
              </a:spcAft>
              <a:buSzPct val="100000"/>
              <a:buChar char="●"/>
            </a:pPr>
            <a:r>
              <a:rPr lang="en"/>
              <a:t>Pre-processing done on the dataset was a check for missing values and duplicates</a:t>
            </a:r>
            <a:endParaRPr/>
          </a:p>
          <a:p>
            <a:pPr indent="-310832" lvl="1" marL="914400" rtl="0" algn="l">
              <a:spcBef>
                <a:spcPts val="0"/>
              </a:spcBef>
              <a:spcAft>
                <a:spcPts val="0"/>
              </a:spcAft>
              <a:buSzPct val="100000"/>
              <a:buChar char="○"/>
            </a:pPr>
            <a:r>
              <a:rPr lang="en"/>
              <a:t>Out of </a:t>
            </a:r>
            <a:r>
              <a:rPr lang="en"/>
              <a:t>1,323,600 total cells</a:t>
            </a:r>
            <a:r>
              <a:rPr lang="en"/>
              <a:t> 55767 missing values were found (~4.2%)</a:t>
            </a:r>
            <a:endParaRPr/>
          </a:p>
          <a:p>
            <a:pPr indent="-310832" lvl="1" marL="914400" rtl="0" algn="l">
              <a:spcBef>
                <a:spcPts val="0"/>
              </a:spcBef>
              <a:spcAft>
                <a:spcPts val="0"/>
              </a:spcAft>
              <a:buSzPct val="100000"/>
              <a:buChar char="○"/>
            </a:pPr>
            <a:r>
              <a:rPr lang="en"/>
              <a:t>Missing values were in the columns pertaining to science and social studies scores which were not calculated for </a:t>
            </a:r>
            <a:r>
              <a:rPr lang="en"/>
              <a:t>elementary</a:t>
            </a:r>
            <a:r>
              <a:rPr lang="en"/>
              <a:t> schools, as well as some other performance variables</a:t>
            </a:r>
            <a:endParaRPr/>
          </a:p>
          <a:p>
            <a:pPr indent="-334327" lvl="0" marL="457200" rtl="0" algn="l">
              <a:spcBef>
                <a:spcPts val="0"/>
              </a:spcBef>
              <a:spcAft>
                <a:spcPts val="0"/>
              </a:spcAft>
              <a:buSzPct val="100000"/>
              <a:buChar char="●"/>
            </a:pPr>
            <a:r>
              <a:rPr lang="en"/>
              <a:t>The dataset includes all the housing instances, the variables included with the housing dataset, the school performance dataset, and the census tract dataset</a:t>
            </a:r>
            <a:endParaRPr/>
          </a:p>
          <a:p>
            <a:pPr indent="-310832" lvl="1" marL="914400" rtl="0" algn="l">
              <a:spcBef>
                <a:spcPts val="0"/>
              </a:spcBef>
              <a:spcAft>
                <a:spcPts val="0"/>
              </a:spcAft>
              <a:buSzPct val="100000"/>
              <a:buChar char="○"/>
            </a:pPr>
            <a:r>
              <a:rPr lang="en"/>
              <a:t>Identifier columns were removed as part of the cleaning process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Focus - Elementary Schools</a:t>
            </a:r>
            <a:endParaRPr/>
          </a:p>
        </p:txBody>
      </p:sp>
      <p:sp>
        <p:nvSpPr>
          <p:cNvPr id="117" name="Google Shape;117;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The data are complex and multi-dimensional; there is simply too much to present when looking at the analyses for all levels of schooling</a:t>
            </a:r>
            <a:endParaRPr/>
          </a:p>
          <a:p>
            <a:pPr indent="-342900" lvl="0" marL="457200" rtl="0" algn="l">
              <a:spcBef>
                <a:spcPts val="0"/>
              </a:spcBef>
              <a:spcAft>
                <a:spcPts val="0"/>
              </a:spcAft>
              <a:buSzPts val="1800"/>
              <a:buChar char="●"/>
            </a:pPr>
            <a:r>
              <a:rPr lang="en"/>
              <a:t>The focus will instead be on </a:t>
            </a:r>
            <a:r>
              <a:rPr b="1" lang="en" u="sng"/>
              <a:t>elementary schools</a:t>
            </a:r>
            <a:endParaRPr b="1" u="sng"/>
          </a:p>
          <a:p>
            <a:pPr indent="-317500" lvl="1" marL="914400" rtl="0" algn="l">
              <a:spcBef>
                <a:spcPts val="0"/>
              </a:spcBef>
              <a:spcAft>
                <a:spcPts val="0"/>
              </a:spcAft>
              <a:buSzPts val="1400"/>
              <a:buChar char="○"/>
            </a:pPr>
            <a:r>
              <a:rPr lang="en"/>
              <a:t>Elementary schools are the largest subset of public schools </a:t>
            </a:r>
            <a:endParaRPr/>
          </a:p>
          <a:p>
            <a:pPr indent="-317500" lvl="2" marL="1371600" rtl="0" algn="l">
              <a:spcBef>
                <a:spcPts val="0"/>
              </a:spcBef>
              <a:spcAft>
                <a:spcPts val="0"/>
              </a:spcAft>
              <a:buSzPts val="1400"/>
              <a:buChar char="■"/>
            </a:pPr>
            <a:r>
              <a:rPr lang="en"/>
              <a:t>224 elementary schools in Miami-Dade county</a:t>
            </a:r>
            <a:endParaRPr/>
          </a:p>
          <a:p>
            <a:pPr indent="-317500" lvl="2" marL="1371600" rtl="0" algn="l">
              <a:spcBef>
                <a:spcPts val="0"/>
              </a:spcBef>
              <a:spcAft>
                <a:spcPts val="0"/>
              </a:spcAft>
              <a:buSzPts val="1400"/>
              <a:buChar char="■"/>
            </a:pPr>
            <a:r>
              <a:rPr lang="en"/>
              <a:t>54 middle schools</a:t>
            </a:r>
            <a:endParaRPr/>
          </a:p>
          <a:p>
            <a:pPr indent="-317500" lvl="2" marL="1371600" rtl="0" algn="l">
              <a:spcBef>
                <a:spcPts val="0"/>
              </a:spcBef>
              <a:spcAft>
                <a:spcPts val="0"/>
              </a:spcAft>
              <a:buSzPts val="1400"/>
              <a:buChar char="■"/>
            </a:pPr>
            <a:r>
              <a:rPr lang="en"/>
              <a:t>34 high schools</a:t>
            </a:r>
            <a:endParaRPr/>
          </a:p>
          <a:p>
            <a:pPr indent="-317500" lvl="1" marL="914400" rtl="0" algn="l">
              <a:spcBef>
                <a:spcPts val="0"/>
              </a:spcBef>
              <a:spcAft>
                <a:spcPts val="0"/>
              </a:spcAft>
              <a:buSzPts val="1400"/>
              <a:buChar char="○"/>
            </a:pPr>
            <a:r>
              <a:rPr lang="en"/>
              <a:t>Elementary school attendance </a:t>
            </a:r>
            <a:r>
              <a:rPr lang="en"/>
              <a:t>boundaries </a:t>
            </a:r>
            <a:r>
              <a:rPr lang="en"/>
              <a:t>capture a smaller geographic area than other school boundaries, so they may more closely align with changes in housing prices and </a:t>
            </a:r>
            <a:r>
              <a:rPr lang="en"/>
              <a:t>community</a:t>
            </a:r>
            <a:r>
              <a:rPr lang="en"/>
              <a:t> demographic variables</a:t>
            </a:r>
            <a:endParaRPr/>
          </a:p>
          <a:p>
            <a:pPr indent="-317500" lvl="1" marL="914400" rtl="0" algn="l">
              <a:spcBef>
                <a:spcPts val="0"/>
              </a:spcBef>
              <a:spcAft>
                <a:spcPts val="0"/>
              </a:spcAft>
              <a:buSzPts val="1400"/>
              <a:buChar char="○"/>
            </a:pPr>
            <a:r>
              <a:rPr lang="en"/>
              <a:t>Elementary schools are typically children's first experiences with the public school system</a:t>
            </a:r>
            <a:endParaRPr/>
          </a:p>
          <a:p>
            <a:pPr indent="-317500" lvl="2" marL="1371600" rtl="0" algn="l">
              <a:spcBef>
                <a:spcPts val="0"/>
              </a:spcBef>
              <a:spcAft>
                <a:spcPts val="0"/>
              </a:spcAft>
              <a:buSzPts val="1400"/>
              <a:buChar char="■"/>
            </a:pPr>
            <a:r>
              <a:rPr lang="en"/>
              <a:t>This is a formative period for children, both in their cognitive development and the schema they form for </a:t>
            </a:r>
            <a:r>
              <a:rPr lang="en"/>
              <a:t>their</a:t>
            </a:r>
            <a:r>
              <a:rPr lang="en"/>
              <a:t> perception of the school system </a:t>
            </a:r>
            <a:endParaRPr/>
          </a:p>
          <a:p>
            <a:pPr indent="-317500" lvl="3" marL="1828800" rtl="0" algn="l">
              <a:spcBef>
                <a:spcPts val="0"/>
              </a:spcBef>
              <a:spcAft>
                <a:spcPts val="0"/>
              </a:spcAft>
              <a:buSzPts val="1400"/>
              <a:buChar char="●"/>
            </a:pPr>
            <a:r>
              <a:rPr lang="en"/>
              <a:t>Children who experience difficulties in elementary school typically go on to have negative experiences in future schooling, both academically and socially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Methods</a:t>
            </a:r>
            <a:endParaRPr/>
          </a:p>
        </p:txBody>
      </p:sp>
      <p:sp>
        <p:nvSpPr>
          <p:cNvPr id="123" name="Google Shape;123;p24"/>
          <p:cNvSpPr txBox="1"/>
          <p:nvPr>
            <p:ph idx="1" type="body"/>
          </p:nvPr>
        </p:nvSpPr>
        <p:spPr>
          <a:xfrm>
            <a:off x="311700" y="1152475"/>
            <a:ext cx="41322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Using ArcGIS</a:t>
            </a:r>
            <a:endParaRPr/>
          </a:p>
          <a:p>
            <a:pPr indent="-317500" lvl="1" marL="914400" rtl="0" algn="l">
              <a:spcBef>
                <a:spcPts val="0"/>
              </a:spcBef>
              <a:spcAft>
                <a:spcPts val="0"/>
              </a:spcAft>
              <a:buSzPts val="1400"/>
              <a:buChar char="○"/>
            </a:pPr>
            <a:r>
              <a:rPr lang="en"/>
              <a:t>ESDA (Exploratory Spatial Data Analysis)</a:t>
            </a:r>
            <a:endParaRPr/>
          </a:p>
          <a:p>
            <a:pPr indent="-317500" lvl="2" marL="1371600" rtl="0" algn="l">
              <a:spcBef>
                <a:spcPts val="0"/>
              </a:spcBef>
              <a:spcAft>
                <a:spcPts val="0"/>
              </a:spcAft>
              <a:buSzPts val="1400"/>
              <a:buChar char="■"/>
            </a:pPr>
            <a:r>
              <a:rPr lang="en"/>
              <a:t>Distribution Histograms</a:t>
            </a:r>
            <a:endParaRPr/>
          </a:p>
          <a:p>
            <a:pPr indent="-317500" lvl="2" marL="1371600" rtl="0" algn="l">
              <a:spcBef>
                <a:spcPts val="0"/>
              </a:spcBef>
              <a:spcAft>
                <a:spcPts val="0"/>
              </a:spcAft>
              <a:buSzPts val="1400"/>
              <a:buChar char="■"/>
            </a:pPr>
            <a:r>
              <a:rPr lang="en"/>
              <a:t>Summary Statistics</a:t>
            </a:r>
            <a:endParaRPr/>
          </a:p>
          <a:p>
            <a:pPr indent="-317500" lvl="2" marL="1371600" rtl="0" algn="l">
              <a:spcBef>
                <a:spcPts val="0"/>
              </a:spcBef>
              <a:spcAft>
                <a:spcPts val="0"/>
              </a:spcAft>
              <a:buSzPts val="1400"/>
              <a:buChar char="■"/>
            </a:pPr>
            <a:r>
              <a:rPr lang="en"/>
              <a:t>Mean/Median Centers</a:t>
            </a:r>
            <a:endParaRPr/>
          </a:p>
          <a:p>
            <a:pPr indent="-317500" lvl="2" marL="1371600" rtl="0" algn="l">
              <a:spcBef>
                <a:spcPts val="0"/>
              </a:spcBef>
              <a:spcAft>
                <a:spcPts val="0"/>
              </a:spcAft>
              <a:buSzPts val="1400"/>
              <a:buChar char="■"/>
            </a:pPr>
            <a:r>
              <a:rPr lang="en"/>
              <a:t>Standard Ellipses/Directional Distributions</a:t>
            </a:r>
            <a:endParaRPr/>
          </a:p>
          <a:p>
            <a:pPr indent="-317500" lvl="2" marL="1371600" rtl="0" algn="l">
              <a:spcBef>
                <a:spcPts val="0"/>
              </a:spcBef>
              <a:spcAft>
                <a:spcPts val="0"/>
              </a:spcAft>
              <a:buSzPts val="1400"/>
              <a:buChar char="■"/>
            </a:pPr>
            <a:r>
              <a:rPr lang="en"/>
              <a:t>Choropleth Mapping</a:t>
            </a:r>
            <a:endParaRPr/>
          </a:p>
          <a:p>
            <a:pPr indent="-317500" lvl="2" marL="1371600" rtl="0" algn="l">
              <a:spcBef>
                <a:spcPts val="0"/>
              </a:spcBef>
              <a:spcAft>
                <a:spcPts val="0"/>
              </a:spcAft>
              <a:buSzPts val="1400"/>
              <a:buChar char="■"/>
            </a:pPr>
            <a:r>
              <a:rPr lang="en"/>
              <a:t>Local Bivariate Correlations</a:t>
            </a:r>
            <a:endParaRPr/>
          </a:p>
          <a:p>
            <a:pPr indent="-317500" lvl="1" marL="914400" rtl="0" algn="l">
              <a:spcBef>
                <a:spcPts val="0"/>
              </a:spcBef>
              <a:spcAft>
                <a:spcPts val="0"/>
              </a:spcAft>
              <a:buSzPts val="1400"/>
              <a:buChar char="○"/>
            </a:pPr>
            <a:r>
              <a:rPr lang="en"/>
              <a:t>Hot-Spot Analysis</a:t>
            </a:r>
            <a:endParaRPr/>
          </a:p>
          <a:p>
            <a:pPr indent="-317500" lvl="1" marL="914400" rtl="0" algn="l">
              <a:spcBef>
                <a:spcPts val="0"/>
              </a:spcBef>
              <a:spcAft>
                <a:spcPts val="0"/>
              </a:spcAft>
              <a:buSzPts val="1400"/>
              <a:buChar char="○"/>
            </a:pPr>
            <a:r>
              <a:rPr lang="en"/>
              <a:t>Spatial Autocorrelation</a:t>
            </a:r>
            <a:endParaRPr/>
          </a:p>
          <a:p>
            <a:pPr indent="-317500" lvl="1" marL="914400" rtl="0" algn="l">
              <a:spcBef>
                <a:spcPts val="0"/>
              </a:spcBef>
              <a:spcAft>
                <a:spcPts val="0"/>
              </a:spcAft>
              <a:buSzPts val="1400"/>
              <a:buChar char="○"/>
            </a:pPr>
            <a:r>
              <a:rPr lang="en"/>
              <a:t>Local Moran's I</a:t>
            </a:r>
            <a:endParaRPr/>
          </a:p>
        </p:txBody>
      </p:sp>
      <p:sp>
        <p:nvSpPr>
          <p:cNvPr id="124" name="Google Shape;124;p24"/>
          <p:cNvSpPr txBox="1"/>
          <p:nvPr>
            <p:ph idx="1" type="body"/>
          </p:nvPr>
        </p:nvSpPr>
        <p:spPr>
          <a:xfrm>
            <a:off x="4700100" y="1152475"/>
            <a:ext cx="41322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Outside of ArcGIS (R)</a:t>
            </a:r>
            <a:endParaRPr/>
          </a:p>
          <a:p>
            <a:pPr indent="-317500" lvl="1" marL="914400" rtl="0" algn="l">
              <a:spcBef>
                <a:spcPts val="0"/>
              </a:spcBef>
              <a:spcAft>
                <a:spcPts val="0"/>
              </a:spcAft>
              <a:buSzPts val="1400"/>
              <a:buChar char="○"/>
            </a:pPr>
            <a:r>
              <a:rPr lang="en"/>
              <a:t>EDA (Exploratory Data Analysis)</a:t>
            </a:r>
            <a:endParaRPr/>
          </a:p>
          <a:p>
            <a:pPr indent="-317500" lvl="2" marL="1371600" rtl="0" algn="l">
              <a:spcBef>
                <a:spcPts val="0"/>
              </a:spcBef>
              <a:spcAft>
                <a:spcPts val="0"/>
              </a:spcAft>
              <a:buSzPts val="1400"/>
              <a:buChar char="■"/>
            </a:pPr>
            <a:r>
              <a:rPr lang="en"/>
              <a:t>Bivariate Correlations</a:t>
            </a:r>
            <a:endParaRPr/>
          </a:p>
          <a:p>
            <a:pPr indent="-317500" lvl="1" marL="914400" rtl="0" algn="l">
              <a:spcBef>
                <a:spcPts val="0"/>
              </a:spcBef>
              <a:spcAft>
                <a:spcPts val="0"/>
              </a:spcAft>
              <a:buSzPts val="1400"/>
              <a:buChar char="○"/>
            </a:pPr>
            <a:r>
              <a:rPr lang="en"/>
              <a:t>Regression</a:t>
            </a:r>
            <a:endParaRPr/>
          </a:p>
          <a:p>
            <a:pPr indent="-317500" lvl="2" marL="1371600" rtl="0" algn="l">
              <a:spcBef>
                <a:spcPts val="0"/>
              </a:spcBef>
              <a:spcAft>
                <a:spcPts val="0"/>
              </a:spcAft>
              <a:buSzPts val="1400"/>
              <a:buChar char="■"/>
            </a:pPr>
            <a:r>
              <a:rPr lang="en"/>
              <a:t>Linear Models</a:t>
            </a:r>
            <a:endParaRPr/>
          </a:p>
          <a:p>
            <a:pPr indent="-317500" lvl="3" marL="1828800" rtl="0" algn="l">
              <a:spcBef>
                <a:spcPts val="0"/>
              </a:spcBef>
              <a:spcAft>
                <a:spcPts val="0"/>
              </a:spcAft>
              <a:buSzPts val="1400"/>
              <a:buChar char="●"/>
            </a:pPr>
            <a:r>
              <a:rPr lang="en"/>
              <a:t>Multiple Linear Regression</a:t>
            </a:r>
            <a:endParaRPr/>
          </a:p>
          <a:p>
            <a:pPr indent="-317500" lvl="3" marL="1828800" rtl="0" algn="l">
              <a:spcBef>
                <a:spcPts val="0"/>
              </a:spcBef>
              <a:spcAft>
                <a:spcPts val="0"/>
              </a:spcAft>
              <a:buSzPts val="1400"/>
              <a:buChar char="●"/>
            </a:pPr>
            <a:r>
              <a:rPr lang="en"/>
              <a:t>LASSO</a:t>
            </a:r>
            <a:endParaRPr/>
          </a:p>
          <a:p>
            <a:pPr indent="-317500" lvl="2" marL="1371600" rtl="0" algn="l">
              <a:spcBef>
                <a:spcPts val="0"/>
              </a:spcBef>
              <a:spcAft>
                <a:spcPts val="0"/>
              </a:spcAft>
              <a:buSzPts val="1400"/>
              <a:buChar char="■"/>
            </a:pPr>
            <a:r>
              <a:rPr lang="en"/>
              <a:t>Non-Linear Ensemble Models</a:t>
            </a:r>
            <a:endParaRPr/>
          </a:p>
          <a:p>
            <a:pPr indent="-317500" lvl="3" marL="1828800" rtl="0" algn="l">
              <a:spcBef>
                <a:spcPts val="0"/>
              </a:spcBef>
              <a:spcAft>
                <a:spcPts val="0"/>
              </a:spcAft>
              <a:buSzPts val="1400"/>
              <a:buChar char="●"/>
            </a:pPr>
            <a:r>
              <a:rPr lang="en"/>
              <a:t>Random Forest</a:t>
            </a:r>
            <a:endParaRPr/>
          </a:p>
          <a:p>
            <a:pPr indent="-317500" lvl="3" marL="1828800" rtl="0" algn="l">
              <a:spcBef>
                <a:spcPts val="0"/>
              </a:spcBef>
              <a:spcAft>
                <a:spcPts val="0"/>
              </a:spcAft>
              <a:buSzPts val="1400"/>
              <a:buChar char="●"/>
            </a:pPr>
            <a:r>
              <a:rPr lang="en"/>
              <a:t>Bagging</a:t>
            </a:r>
            <a:endParaRPr/>
          </a:p>
          <a:p>
            <a:pPr indent="-317500" lvl="3" marL="1828800" rtl="0" algn="l">
              <a:spcBef>
                <a:spcPts val="0"/>
              </a:spcBef>
              <a:spcAft>
                <a:spcPts val="0"/>
              </a:spcAft>
              <a:buSzPts val="1400"/>
              <a:buChar char="●"/>
            </a:pPr>
            <a:r>
              <a:rPr lang="en"/>
              <a:t>Boosting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 ESDA - Distribution/Summary of Sale Price</a:t>
            </a:r>
            <a:endParaRPr/>
          </a:p>
        </p:txBody>
      </p:sp>
      <p:pic>
        <p:nvPicPr>
          <p:cNvPr id="130" name="Google Shape;130;p25"/>
          <p:cNvPicPr preferRelativeResize="0"/>
          <p:nvPr/>
        </p:nvPicPr>
        <p:blipFill>
          <a:blip r:embed="rId3">
            <a:alphaModFix/>
          </a:blip>
          <a:stretch>
            <a:fillRect/>
          </a:stretch>
        </p:blipFill>
        <p:spPr>
          <a:xfrm>
            <a:off x="311700" y="1405163"/>
            <a:ext cx="8520599" cy="296486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ESDA - Distribution of ES Mean Grades 2016-2020</a:t>
            </a:r>
            <a:endParaRPr/>
          </a:p>
        </p:txBody>
      </p:sp>
      <p:pic>
        <p:nvPicPr>
          <p:cNvPr id="136" name="Google Shape;136;p26"/>
          <p:cNvPicPr preferRelativeResize="0"/>
          <p:nvPr/>
        </p:nvPicPr>
        <p:blipFill>
          <a:blip r:embed="rId3">
            <a:alphaModFix/>
          </a:blip>
          <a:stretch>
            <a:fillRect/>
          </a:stretch>
        </p:blipFill>
        <p:spPr>
          <a:xfrm>
            <a:off x="311699" y="1378249"/>
            <a:ext cx="8520599" cy="296484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Mean Center and Standard Ellipse</a:t>
            </a:r>
            <a:endParaRPr/>
          </a:p>
        </p:txBody>
      </p:sp>
      <p:sp>
        <p:nvSpPr>
          <p:cNvPr id="142" name="Google Shape;142;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Char char="●"/>
            </a:pPr>
            <a:r>
              <a:rPr lang="en"/>
              <a:t>A weighted mean center is similar to a geographic mean center, but takes into account the different weights or values associated with each location in a group. </a:t>
            </a:r>
            <a:endParaRPr/>
          </a:p>
          <a:p>
            <a:pPr indent="-304165" lvl="1" marL="914400" rtl="0" algn="l">
              <a:spcBef>
                <a:spcPts val="0"/>
              </a:spcBef>
              <a:spcAft>
                <a:spcPts val="0"/>
              </a:spcAft>
              <a:buSzPct val="100000"/>
              <a:buChar char="○"/>
            </a:pPr>
            <a:r>
              <a:rPr lang="en"/>
              <a:t>This means that instead of treating all locations equally, the weighted mean center gives more importance to locations that have a higher value or weight. </a:t>
            </a:r>
            <a:endParaRPr/>
          </a:p>
          <a:p>
            <a:pPr indent="-304165" lvl="1" marL="914400" rtl="0" algn="l">
              <a:spcBef>
                <a:spcPts val="0"/>
              </a:spcBef>
              <a:spcAft>
                <a:spcPts val="0"/>
              </a:spcAft>
              <a:buSzPct val="100000"/>
              <a:buChar char="○"/>
            </a:pPr>
            <a:r>
              <a:rPr lang="en"/>
              <a:t>The mean center for this layout is weighted based on the sale price of the homes.</a:t>
            </a:r>
            <a:endParaRPr/>
          </a:p>
          <a:p>
            <a:pPr indent="-325755" lvl="0" marL="457200" rtl="0" algn="l">
              <a:spcBef>
                <a:spcPts val="0"/>
              </a:spcBef>
              <a:spcAft>
                <a:spcPts val="0"/>
              </a:spcAft>
              <a:buSzPct val="100000"/>
              <a:buChar char="●"/>
            </a:pPr>
            <a:r>
              <a:rPr lang="en"/>
              <a:t>The weighted standard ellipse takes into account the weights or values associated with each point or feature, which allows for a more accurate representation of the spatial distribution of the data. </a:t>
            </a:r>
            <a:endParaRPr/>
          </a:p>
          <a:p>
            <a:pPr indent="-304165" lvl="1" marL="914400" rtl="0" algn="l">
              <a:spcBef>
                <a:spcPts val="0"/>
              </a:spcBef>
              <a:spcAft>
                <a:spcPts val="0"/>
              </a:spcAft>
              <a:buSzPct val="100000"/>
              <a:buChar char="○"/>
            </a:pPr>
            <a:r>
              <a:rPr lang="en"/>
              <a:t>Essentially, the weighted standard ellipse is an ellipse that is drawn around a set of points, taking into account both the covariance and the weights or values of each point. </a:t>
            </a:r>
            <a:endParaRPr/>
          </a:p>
          <a:p>
            <a:pPr indent="-304165" lvl="1" marL="914400" rtl="0" algn="l">
              <a:spcBef>
                <a:spcPts val="0"/>
              </a:spcBef>
              <a:spcAft>
                <a:spcPts val="0"/>
              </a:spcAft>
              <a:buSzPct val="100000"/>
              <a:buChar char="○"/>
            </a:pPr>
            <a:r>
              <a:rPr lang="en"/>
              <a:t>The size, shape, and orientation of the weighted standard ellipse are determined by the standard deviation of the weighted x and y coordinates, as well as their covariance.</a:t>
            </a:r>
            <a:endParaRPr/>
          </a:p>
          <a:p>
            <a:pPr indent="-304165" lvl="1" marL="914400" rtl="0" algn="l">
              <a:spcBef>
                <a:spcPts val="0"/>
              </a:spcBef>
              <a:spcAft>
                <a:spcPts val="0"/>
              </a:spcAft>
              <a:buSzPct val="100000"/>
              <a:buChar char="○"/>
            </a:pPr>
            <a:r>
              <a:rPr lang="en"/>
              <a:t>The center of the ellipse represents the weighted mean location of the points, while the length and orientation of the axes of the ellipse represent the degree and direction of variation in the dataset. The standard ellipse of this map is weighted by Sale Price.</a:t>
            </a:r>
            <a:endParaRPr/>
          </a:p>
          <a:p>
            <a:pPr indent="0" lvl="0" marL="0" rtl="0" algn="l">
              <a:spcBef>
                <a:spcPts val="1200"/>
              </a:spcBef>
              <a:spcAft>
                <a:spcPts val="12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8"/>
          <p:cNvPicPr preferRelativeResize="0"/>
          <p:nvPr/>
        </p:nvPicPr>
        <p:blipFill>
          <a:blip r:embed="rId3">
            <a:alphaModFix/>
          </a:blip>
          <a:stretch>
            <a:fillRect/>
          </a:stretch>
        </p:blipFill>
        <p:spPr>
          <a:xfrm>
            <a:off x="1244809" y="0"/>
            <a:ext cx="6654382" cy="51434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Interpretation</a:t>
            </a:r>
            <a:endParaRPr/>
          </a:p>
        </p:txBody>
      </p:sp>
      <p:sp>
        <p:nvSpPr>
          <p:cNvPr id="153" name="Google Shape;153;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map with </a:t>
            </a:r>
            <a:r>
              <a:rPr lang="en"/>
              <a:t>the</a:t>
            </a:r>
            <a:r>
              <a:rPr lang="en"/>
              <a:t> sale price points is </a:t>
            </a:r>
            <a:r>
              <a:rPr lang="en"/>
              <a:t>fairly</a:t>
            </a:r>
            <a:r>
              <a:rPr lang="en"/>
              <a:t> intuitive when considering the how Miami is laid out</a:t>
            </a:r>
            <a:endParaRPr/>
          </a:p>
          <a:p>
            <a:pPr indent="-317500" lvl="1" marL="914400" rtl="0" algn="l">
              <a:spcBef>
                <a:spcPts val="0"/>
              </a:spcBef>
              <a:spcAft>
                <a:spcPts val="0"/>
              </a:spcAft>
              <a:buSzPts val="1400"/>
              <a:buChar char="○"/>
            </a:pPr>
            <a:r>
              <a:rPr lang="en"/>
              <a:t>There are many higher price homes in the Miami Beach, Coral Gables, South Miami, Pinecrest, and Palmetto Bay areas</a:t>
            </a:r>
            <a:endParaRPr/>
          </a:p>
          <a:p>
            <a:pPr indent="-317500" lvl="1" marL="914400" rtl="0" algn="l">
              <a:spcBef>
                <a:spcPts val="0"/>
              </a:spcBef>
              <a:spcAft>
                <a:spcPts val="0"/>
              </a:spcAft>
              <a:buSzPts val="1400"/>
              <a:buChar char="○"/>
            </a:pPr>
            <a:r>
              <a:rPr lang="en"/>
              <a:t>These areas have been developed with large single-family homes that typically have many rooms and large yards, there's not much space in most of these areas to further develop</a:t>
            </a:r>
            <a:endParaRPr/>
          </a:p>
          <a:p>
            <a:pPr indent="-317500" lvl="1" marL="914400" rtl="0" algn="l">
              <a:spcBef>
                <a:spcPts val="0"/>
              </a:spcBef>
              <a:spcAft>
                <a:spcPts val="0"/>
              </a:spcAft>
              <a:buSzPts val="1400"/>
              <a:buChar char="○"/>
            </a:pPr>
            <a:r>
              <a:rPr lang="en"/>
              <a:t>These areas have also been established for a long time compared to more recently developed areas like Cutler Bay and Homestead</a:t>
            </a:r>
            <a:endParaRPr/>
          </a:p>
          <a:p>
            <a:pPr indent="-317500" lvl="1" marL="914400" rtl="0" algn="l">
              <a:spcBef>
                <a:spcPts val="0"/>
              </a:spcBef>
              <a:spcAft>
                <a:spcPts val="0"/>
              </a:spcAft>
              <a:buSzPts val="1400"/>
              <a:buChar char="○"/>
            </a:pPr>
            <a:r>
              <a:rPr lang="en"/>
              <a:t>They are also near US1 </a:t>
            </a:r>
            <a:r>
              <a:rPr lang="en"/>
              <a:t>which is an arterial roadway, and in reasonable distance of marinas and the ocean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30"/>
          <p:cNvPicPr preferRelativeResize="0"/>
          <p:nvPr/>
        </p:nvPicPr>
        <p:blipFill>
          <a:blip r:embed="rId3">
            <a:alphaModFix/>
          </a:blip>
          <a:stretch>
            <a:fillRect/>
          </a:stretch>
        </p:blipFill>
        <p:spPr>
          <a:xfrm>
            <a:off x="1244821" y="0"/>
            <a:ext cx="6654367" cy="51434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31"/>
          <p:cNvPicPr preferRelativeResize="0"/>
          <p:nvPr/>
        </p:nvPicPr>
        <p:blipFill>
          <a:blip r:embed="rId3">
            <a:alphaModFix/>
          </a:blip>
          <a:stretch>
            <a:fillRect/>
          </a:stretch>
        </p:blipFill>
        <p:spPr>
          <a:xfrm>
            <a:off x="1244809" y="0"/>
            <a:ext cx="6654382" cy="5143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The connection between school funding and school performance is a topic of interest among parents and educators alike. </a:t>
            </a:r>
            <a:endParaRPr/>
          </a:p>
          <a:p>
            <a:pPr indent="-334327" lvl="0" marL="457200" rtl="0" algn="l">
              <a:spcBef>
                <a:spcPts val="0"/>
              </a:spcBef>
              <a:spcAft>
                <a:spcPts val="0"/>
              </a:spcAft>
              <a:buSzPct val="100000"/>
              <a:buChar char="●"/>
            </a:pPr>
            <a:r>
              <a:rPr lang="en"/>
              <a:t>In Miami, where public schools receive funding from local property taxes, the school district where a home is located can significantly affect the quality of education a child receives. </a:t>
            </a:r>
            <a:endParaRPr/>
          </a:p>
          <a:p>
            <a:pPr indent="-334327" lvl="0" marL="457200" rtl="0" algn="l">
              <a:spcBef>
                <a:spcPts val="0"/>
              </a:spcBef>
              <a:spcAft>
                <a:spcPts val="0"/>
              </a:spcAft>
              <a:buSzPct val="100000"/>
              <a:buChar char="●"/>
            </a:pPr>
            <a:r>
              <a:rPr lang="en"/>
              <a:t>Homes located in high property value areas tend to generate more local property tax dollars, resulting in better-funded public schools. Private schools also exist, but they may not be an option for families without the financial means.</a:t>
            </a:r>
            <a:endParaRPr/>
          </a:p>
          <a:p>
            <a:pPr indent="-334327" lvl="0" marL="457200" rtl="0" algn="l">
              <a:spcBef>
                <a:spcPts val="0"/>
              </a:spcBef>
              <a:spcAft>
                <a:spcPts val="0"/>
              </a:spcAft>
              <a:buSzPct val="100000"/>
              <a:buChar char="●"/>
            </a:pPr>
            <a:r>
              <a:rPr lang="en"/>
              <a:t>By examining the sale prices of homes in Miami and the school districts they lie within, the expected relationship is schools in areas with lower home prices have lower performance measures than areas with higher home sale prices. </a:t>
            </a:r>
            <a:endParaRPr/>
          </a:p>
          <a:p>
            <a:pPr indent="-334327" lvl="0" marL="457200" rtl="0" algn="l">
              <a:spcBef>
                <a:spcPts val="0"/>
              </a:spcBef>
              <a:spcAft>
                <a:spcPts val="0"/>
              </a:spcAft>
              <a:buSzPct val="100000"/>
              <a:buChar char="●"/>
            </a:pPr>
            <a:r>
              <a:rPr lang="en"/>
              <a:t>Whether this is true for elementary school districts will be examined, as well as if there are outliers of high-performing schools in areas with lower home prices.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32"/>
          <p:cNvPicPr preferRelativeResize="0"/>
          <p:nvPr/>
        </p:nvPicPr>
        <p:blipFill>
          <a:blip r:embed="rId3">
            <a:alphaModFix/>
          </a:blip>
          <a:stretch>
            <a:fillRect/>
          </a:stretch>
        </p:blipFill>
        <p:spPr>
          <a:xfrm>
            <a:off x="1244809" y="0"/>
            <a:ext cx="6654382" cy="51434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Local Bivariate Relationships</a:t>
            </a:r>
            <a:endParaRPr/>
          </a:p>
        </p:txBody>
      </p:sp>
      <p:sp>
        <p:nvSpPr>
          <p:cNvPr id="174" name="Google Shape;174;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The Local Bivariate Relationships tool allows you to quantify the relationship between two variables on the same map by determining if the values of one variable are dependent on or are influenced by the values of another variable and if those relationships vary over geographic space. </a:t>
            </a:r>
            <a:endParaRPr/>
          </a:p>
          <a:p>
            <a:pPr indent="-342900" lvl="0" marL="457200" rtl="0" algn="l">
              <a:spcBef>
                <a:spcPts val="0"/>
              </a:spcBef>
              <a:spcAft>
                <a:spcPts val="0"/>
              </a:spcAft>
              <a:buSzPts val="1800"/>
              <a:buChar char="●"/>
            </a:pPr>
            <a:r>
              <a:rPr lang="en"/>
              <a:t>The tool calculates an entropy statistic in each local neighborhood that quantifies the amount of shared information between the two variables. </a:t>
            </a:r>
            <a:endParaRPr/>
          </a:p>
          <a:p>
            <a:pPr indent="-342900" lvl="0" marL="457200" rtl="0" algn="l">
              <a:spcBef>
                <a:spcPts val="0"/>
              </a:spcBef>
              <a:spcAft>
                <a:spcPts val="0"/>
              </a:spcAft>
              <a:buSzPts val="1800"/>
              <a:buChar char="●"/>
            </a:pPr>
            <a:r>
              <a:rPr lang="en"/>
              <a:t>Unlike other statistics that can often only capture linear relationships (such as linear regression), entropy can capture any structural relationships between the two variables, including exponential, quadratic, sinusoidal, and even complex relationships that cannot be represented by typical mathematical functions.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34"/>
          <p:cNvPicPr preferRelativeResize="0"/>
          <p:nvPr/>
        </p:nvPicPr>
        <p:blipFill>
          <a:blip r:embed="rId3">
            <a:alphaModFix/>
          </a:blip>
          <a:stretch>
            <a:fillRect/>
          </a:stretch>
        </p:blipFill>
        <p:spPr>
          <a:xfrm>
            <a:off x="1244809" y="0"/>
            <a:ext cx="6654382" cy="51434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35"/>
          <p:cNvPicPr preferRelativeResize="0"/>
          <p:nvPr/>
        </p:nvPicPr>
        <p:blipFill>
          <a:blip r:embed="rId3">
            <a:alphaModFix/>
          </a:blip>
          <a:stretch>
            <a:fillRect/>
          </a:stretch>
        </p:blipFill>
        <p:spPr>
          <a:xfrm>
            <a:off x="1244809" y="0"/>
            <a:ext cx="6654382" cy="51434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Interpretation</a:t>
            </a:r>
            <a:endParaRPr/>
          </a:p>
        </p:txBody>
      </p:sp>
      <p:sp>
        <p:nvSpPr>
          <p:cNvPr id="190" name="Google Shape;190;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It can be seen that there is a relationship of the mean grades of elementary schools and the percentage of economically disadvantaged students attending the school</a:t>
            </a:r>
            <a:endParaRPr/>
          </a:p>
          <a:p>
            <a:pPr indent="-342900" lvl="0" marL="457200" rtl="0" algn="l">
              <a:spcBef>
                <a:spcPts val="0"/>
              </a:spcBef>
              <a:spcAft>
                <a:spcPts val="0"/>
              </a:spcAft>
              <a:buSzPts val="1800"/>
              <a:buChar char="●"/>
            </a:pPr>
            <a:r>
              <a:rPr lang="en"/>
              <a:t>This is supported by the local bivariate correlations for these variables, indicating in most areas a negative linear correlation between mean grade and percentage of economically disadvantaged students attending</a:t>
            </a:r>
            <a:endParaRPr/>
          </a:p>
          <a:p>
            <a:pPr indent="-317500" lvl="1" marL="914400" rtl="0" algn="l">
              <a:spcBef>
                <a:spcPts val="0"/>
              </a:spcBef>
              <a:spcAft>
                <a:spcPts val="0"/>
              </a:spcAft>
              <a:buSzPts val="1400"/>
              <a:buChar char="○"/>
            </a:pPr>
            <a:r>
              <a:rPr lang="en"/>
              <a:t>Mean grade was set as the dependent (y) variable and economically disadvantaged percentage as the explanatory (x) variable</a:t>
            </a:r>
            <a:endParaRPr/>
          </a:p>
          <a:p>
            <a:pPr indent="-317500" lvl="1" marL="914400" rtl="0" algn="l">
              <a:spcBef>
                <a:spcPts val="0"/>
              </a:spcBef>
              <a:spcAft>
                <a:spcPts val="0"/>
              </a:spcAft>
              <a:buSzPts val="1400"/>
              <a:buChar char="○"/>
            </a:pPr>
            <a:r>
              <a:rPr lang="en"/>
              <a:t>Also seen are concave correlations which would indicate a non-linear relationship</a:t>
            </a:r>
            <a:endParaRPr/>
          </a:p>
          <a:p>
            <a:pPr indent="-342900" lvl="0" marL="457200" rtl="0" algn="l">
              <a:spcBef>
                <a:spcPts val="0"/>
              </a:spcBef>
              <a:spcAft>
                <a:spcPts val="0"/>
              </a:spcAft>
              <a:buSzPts val="1800"/>
              <a:buChar char="●"/>
            </a:pPr>
            <a:r>
              <a:rPr lang="en"/>
              <a:t>There is also a relationship between percentage of economically disadvantaged students (y) and sale price (x)</a:t>
            </a:r>
            <a:endParaRPr/>
          </a:p>
          <a:p>
            <a:pPr indent="-317500" lvl="1" marL="914400" rtl="0" algn="l">
              <a:spcBef>
                <a:spcPts val="0"/>
              </a:spcBef>
              <a:spcAft>
                <a:spcPts val="0"/>
              </a:spcAft>
              <a:buSzPts val="1400"/>
              <a:buChar char="○"/>
            </a:pPr>
            <a:r>
              <a:rPr lang="en"/>
              <a:t>However, this relationship is complex, and non-uniform in that it's clustered and different at each cluster</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Hot-Spot Analysis</a:t>
            </a:r>
            <a:endParaRPr/>
          </a:p>
        </p:txBody>
      </p:sp>
      <p:sp>
        <p:nvSpPr>
          <p:cNvPr id="196" name="Google Shape;196;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10000"/>
          </a:bodyPr>
          <a:lstStyle/>
          <a:p>
            <a:pPr indent="-308610" lvl="0" marL="457200" rtl="0" algn="l">
              <a:spcBef>
                <a:spcPts val="0"/>
              </a:spcBef>
              <a:spcAft>
                <a:spcPts val="0"/>
              </a:spcAft>
              <a:buSzPct val="100000"/>
              <a:buChar char="●"/>
            </a:pPr>
            <a:r>
              <a:rPr lang="en"/>
              <a:t>The Hot Spot Analysis tool calculates the Getis-Ord Gi* statistic (pronounced G-i-star) for each feature in a dataset. </a:t>
            </a:r>
            <a:endParaRPr/>
          </a:p>
          <a:p>
            <a:pPr indent="-308610" lvl="0" marL="457200" rtl="0" algn="l">
              <a:spcBef>
                <a:spcPts val="0"/>
              </a:spcBef>
              <a:spcAft>
                <a:spcPts val="0"/>
              </a:spcAft>
              <a:buSzPct val="100000"/>
              <a:buChar char="●"/>
            </a:pPr>
            <a:r>
              <a:rPr lang="en"/>
              <a:t>The resultant z-scores and p-values tell you where features with either high or low values cluster spatially. </a:t>
            </a:r>
            <a:endParaRPr/>
          </a:p>
          <a:p>
            <a:pPr indent="-308610" lvl="0" marL="457200" rtl="0" algn="l">
              <a:spcBef>
                <a:spcPts val="0"/>
              </a:spcBef>
              <a:spcAft>
                <a:spcPts val="0"/>
              </a:spcAft>
              <a:buSzPct val="100000"/>
              <a:buChar char="●"/>
            </a:pPr>
            <a:r>
              <a:rPr lang="en"/>
              <a:t>This tool works by looking at each feature within the context of neighboring features. </a:t>
            </a:r>
            <a:endParaRPr/>
          </a:p>
          <a:p>
            <a:pPr indent="-308610" lvl="0" marL="457200" rtl="0" algn="l">
              <a:spcBef>
                <a:spcPts val="0"/>
              </a:spcBef>
              <a:spcAft>
                <a:spcPts val="0"/>
              </a:spcAft>
              <a:buSzPct val="100000"/>
              <a:buChar char="●"/>
            </a:pPr>
            <a:r>
              <a:rPr lang="en"/>
              <a:t>A feature with a high value is interesting but may not be a statistically significant </a:t>
            </a:r>
            <a:r>
              <a:rPr lang="en"/>
              <a:t>hotspot</a:t>
            </a:r>
            <a:r>
              <a:rPr lang="en"/>
              <a:t>. To be a statistically significant </a:t>
            </a:r>
            <a:r>
              <a:rPr lang="en"/>
              <a:t>hotspot</a:t>
            </a:r>
            <a:r>
              <a:rPr lang="en"/>
              <a:t>, a feature will have a high value and be surrounded by other features with high values as well. </a:t>
            </a:r>
            <a:endParaRPr/>
          </a:p>
          <a:p>
            <a:pPr indent="-308610" lvl="0" marL="457200" rtl="0" algn="l">
              <a:spcBef>
                <a:spcPts val="0"/>
              </a:spcBef>
              <a:spcAft>
                <a:spcPts val="0"/>
              </a:spcAft>
              <a:buSzPct val="100000"/>
              <a:buChar char="●"/>
            </a:pPr>
            <a:r>
              <a:rPr lang="en"/>
              <a:t>The local sum for a feature and its neighbors is compared proportionally to the sum of all features; when the local sum is very different from the expected local sum, and when that difference is too large to be the result of random chance, a statistically significant z-score results. </a:t>
            </a:r>
            <a:endParaRPr/>
          </a:p>
          <a:p>
            <a:pPr indent="-308610" lvl="0" marL="457200" rtl="0" algn="l">
              <a:spcBef>
                <a:spcPts val="0"/>
              </a:spcBef>
              <a:spcAft>
                <a:spcPts val="0"/>
              </a:spcAft>
              <a:buSzPct val="100000"/>
              <a:buChar char="●"/>
            </a:pPr>
            <a:r>
              <a:rPr lang="en"/>
              <a:t>When the FDR correction is applied, statistical significance is adjusted to account for multiple testing and spatial dependency.</a:t>
            </a:r>
            <a:endParaRPr/>
          </a:p>
          <a:p>
            <a:pPr indent="-308610" lvl="0" marL="457200" rtl="0" algn="l">
              <a:spcBef>
                <a:spcPts val="0"/>
              </a:spcBef>
              <a:spcAft>
                <a:spcPts val="0"/>
              </a:spcAft>
              <a:buSzPct val="100000"/>
              <a:buChar char="●"/>
            </a:pPr>
            <a:r>
              <a:rPr lang="en"/>
              <a:t>The Gi* statistic returned for each feature in the dataset is a z-score. For statistically significant positive z-scores, the larger the z-score is, the more intense the clustering of high values (hot spot). For statistically significant negative z-scores, the smaller the z-score is, the more intense the clustering of low values (cold spot).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38"/>
          <p:cNvPicPr preferRelativeResize="0"/>
          <p:nvPr/>
        </p:nvPicPr>
        <p:blipFill>
          <a:blip r:embed="rId3">
            <a:alphaModFix/>
          </a:blip>
          <a:stretch>
            <a:fillRect/>
          </a:stretch>
        </p:blipFill>
        <p:spPr>
          <a:xfrm>
            <a:off x="1244809" y="0"/>
            <a:ext cx="6654382" cy="5143499"/>
          </a:xfrm>
          <a:prstGeom prst="rect">
            <a:avLst/>
          </a:prstGeom>
          <a:noFill/>
          <a:ln>
            <a:noFill/>
          </a:ln>
        </p:spPr>
      </p:pic>
      <p:sp>
        <p:nvSpPr>
          <p:cNvPr id="202" name="Google Shape;202;p38"/>
          <p:cNvSpPr/>
          <p:nvPr/>
        </p:nvSpPr>
        <p:spPr>
          <a:xfrm>
            <a:off x="3157200" y="1400875"/>
            <a:ext cx="616800" cy="6063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8"/>
          <p:cNvSpPr/>
          <p:nvPr/>
        </p:nvSpPr>
        <p:spPr>
          <a:xfrm>
            <a:off x="3455925" y="779675"/>
            <a:ext cx="495900" cy="4872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9"/>
          <p:cNvPicPr preferRelativeResize="0"/>
          <p:nvPr/>
        </p:nvPicPr>
        <p:blipFill>
          <a:blip r:embed="rId3">
            <a:alphaModFix/>
          </a:blip>
          <a:stretch>
            <a:fillRect/>
          </a:stretch>
        </p:blipFill>
        <p:spPr>
          <a:xfrm>
            <a:off x="1244809" y="0"/>
            <a:ext cx="6654382" cy="51434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40"/>
          <p:cNvPicPr preferRelativeResize="0"/>
          <p:nvPr/>
        </p:nvPicPr>
        <p:blipFill>
          <a:blip r:embed="rId3">
            <a:alphaModFix/>
          </a:blip>
          <a:stretch>
            <a:fillRect/>
          </a:stretch>
        </p:blipFill>
        <p:spPr>
          <a:xfrm>
            <a:off x="1244804" y="0"/>
            <a:ext cx="6654382" cy="51434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Interpretation</a:t>
            </a:r>
            <a:endParaRPr/>
          </a:p>
        </p:txBody>
      </p:sp>
      <p:sp>
        <p:nvSpPr>
          <p:cNvPr id="219" name="Google Shape;219;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We see the same trends when looking at a hot-spot analysis of sale price that we see when mapping the sale prices</a:t>
            </a:r>
            <a:endParaRPr/>
          </a:p>
          <a:p>
            <a:pPr indent="-317500" lvl="1" marL="914400" rtl="0" algn="l">
              <a:spcBef>
                <a:spcPts val="0"/>
              </a:spcBef>
              <a:spcAft>
                <a:spcPts val="0"/>
              </a:spcAft>
              <a:buSzPts val="1400"/>
              <a:buChar char="○"/>
            </a:pPr>
            <a:r>
              <a:rPr lang="en"/>
              <a:t>The exception are that there are some hot spots in areas where there has been recent development of homes and townhomes in the Doral and Miami Lakes area, seen in the yellow circles</a:t>
            </a:r>
            <a:endParaRPr/>
          </a:p>
          <a:p>
            <a:pPr indent="-342900" lvl="0" marL="457200" rtl="0" algn="l">
              <a:spcBef>
                <a:spcPts val="0"/>
              </a:spcBef>
              <a:spcAft>
                <a:spcPts val="0"/>
              </a:spcAft>
              <a:buSzPts val="1800"/>
              <a:buChar char="●"/>
            </a:pPr>
            <a:r>
              <a:rPr lang="en"/>
              <a:t>There may also be a relationship between the sale price hot spots and the percentage of economically disadvantaged students</a:t>
            </a:r>
            <a:endParaRPr/>
          </a:p>
          <a:p>
            <a:pPr indent="-317500" lvl="1" marL="914400" rtl="0" algn="l">
              <a:spcBef>
                <a:spcPts val="0"/>
              </a:spcBef>
              <a:spcAft>
                <a:spcPts val="0"/>
              </a:spcAft>
              <a:buSzPts val="1400"/>
              <a:buChar char="○"/>
            </a:pPr>
            <a:r>
              <a:rPr lang="en"/>
              <a:t>Since there is a relationship between economically disadvantaged student percentage and mean grade, it is also reasonable to see that home sale price and mean grade would both trend positively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Research Questions</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SzPct val="100000"/>
              <a:buChar char="●"/>
            </a:pPr>
            <a:r>
              <a:rPr b="1" lang="en"/>
              <a:t>Can home sale price be used to predict school performance?</a:t>
            </a:r>
            <a:endParaRPr b="1"/>
          </a:p>
          <a:p>
            <a:pPr indent="-310832" lvl="1" marL="914400" rtl="0" algn="l">
              <a:spcBef>
                <a:spcPts val="0"/>
              </a:spcBef>
              <a:spcAft>
                <a:spcPts val="0"/>
              </a:spcAft>
              <a:buSzPct val="100000"/>
              <a:buChar char="○"/>
            </a:pPr>
            <a:r>
              <a:rPr lang="en"/>
              <a:t>If there is a relationship between home sale prices and some measure of school performance, is there then a relationship between school performance and any of the predictor variables of home sale price (e.g. distance to the ocean, total living space of the house, etc.)?</a:t>
            </a:r>
            <a:endParaRPr/>
          </a:p>
          <a:p>
            <a:pPr indent="-310832" lvl="2" marL="1371600" rtl="0" algn="l">
              <a:spcBef>
                <a:spcPts val="0"/>
              </a:spcBef>
              <a:spcAft>
                <a:spcPts val="0"/>
              </a:spcAft>
              <a:buSzPct val="100000"/>
              <a:buChar char="■"/>
            </a:pPr>
            <a:r>
              <a:rPr lang="en"/>
              <a:t>Any relationships found between home sale prices (and their predictor variables) may be spurious to school performance, but still worth noting as a possible proxy for family income.</a:t>
            </a:r>
            <a:endParaRPr/>
          </a:p>
          <a:p>
            <a:pPr indent="-334327" lvl="0" marL="457200" rtl="0" algn="l">
              <a:spcBef>
                <a:spcPts val="0"/>
              </a:spcBef>
              <a:spcAft>
                <a:spcPts val="0"/>
              </a:spcAft>
              <a:buSzPct val="100000"/>
              <a:buChar char="●"/>
            </a:pPr>
            <a:r>
              <a:rPr b="1" lang="en"/>
              <a:t>Are there spatial relationships (such as clustering, hot spots, etc.) for school </a:t>
            </a:r>
            <a:r>
              <a:rPr b="1" lang="en"/>
              <a:t>performance</a:t>
            </a:r>
            <a:r>
              <a:rPr b="1" lang="en"/>
              <a:t> measures and/or home sale prices?</a:t>
            </a:r>
            <a:endParaRPr b="1"/>
          </a:p>
          <a:p>
            <a:pPr indent="-310832" lvl="1" marL="914400" rtl="0" algn="l">
              <a:spcBef>
                <a:spcPts val="0"/>
              </a:spcBef>
              <a:spcAft>
                <a:spcPts val="0"/>
              </a:spcAft>
              <a:buSzPct val="100000"/>
              <a:buChar char="○"/>
            </a:pPr>
            <a:r>
              <a:rPr lang="en"/>
              <a:t>Are there spatial relationships (such as clustering, hot spots, etc.) between high-performing schools and high-income/high sale price properties?</a:t>
            </a:r>
            <a:endParaRPr/>
          </a:p>
          <a:p>
            <a:pPr indent="-310832" lvl="1" marL="914400" rtl="0" algn="l">
              <a:spcBef>
                <a:spcPts val="0"/>
              </a:spcBef>
              <a:spcAft>
                <a:spcPts val="0"/>
              </a:spcAft>
              <a:buSzPct val="100000"/>
              <a:buChar char="○"/>
            </a:pPr>
            <a:r>
              <a:rPr lang="en"/>
              <a:t>Are there outliers of high-performing schools in areas with low home sale prices, and vice-versa?</a:t>
            </a:r>
            <a:endParaRPr/>
          </a:p>
          <a:p>
            <a:pPr indent="-334327" lvl="0" marL="457200" rtl="0" algn="l">
              <a:spcBef>
                <a:spcPts val="0"/>
              </a:spcBef>
              <a:spcAft>
                <a:spcPts val="0"/>
              </a:spcAft>
              <a:buSzPct val="100000"/>
              <a:buChar char="●"/>
            </a:pPr>
            <a:r>
              <a:rPr b="1" lang="en"/>
              <a:t>Are there other relationships observed between variables included in the data that include a </a:t>
            </a:r>
            <a:r>
              <a:rPr b="1" lang="en"/>
              <a:t>spatial</a:t>
            </a:r>
            <a:r>
              <a:rPr b="1" lang="en"/>
              <a:t> component?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Spatial Autocorrelation - Global Moran's I</a:t>
            </a:r>
            <a:endParaRPr/>
          </a:p>
        </p:txBody>
      </p:sp>
      <p:sp>
        <p:nvSpPr>
          <p:cNvPr id="225" name="Google Shape;225;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10000"/>
          </a:bodyPr>
          <a:lstStyle/>
          <a:p>
            <a:pPr indent="-308610" lvl="0" marL="457200" rtl="0" algn="l">
              <a:spcBef>
                <a:spcPts val="0"/>
              </a:spcBef>
              <a:spcAft>
                <a:spcPts val="0"/>
              </a:spcAft>
              <a:buSzPct val="100000"/>
              <a:buChar char="●"/>
            </a:pPr>
            <a:r>
              <a:rPr lang="en"/>
              <a:t>Spatial autocorrelation refers to the degree to which spatially neighboring observations or locations are similar to each other in terms of their measured values or attributes. </a:t>
            </a:r>
            <a:endParaRPr/>
          </a:p>
          <a:p>
            <a:pPr indent="-308610" lvl="0" marL="457200" rtl="0" algn="l">
              <a:spcBef>
                <a:spcPts val="0"/>
              </a:spcBef>
              <a:spcAft>
                <a:spcPts val="0"/>
              </a:spcAft>
              <a:buSzPct val="100000"/>
              <a:buChar char="●"/>
            </a:pPr>
            <a:r>
              <a:rPr lang="en"/>
              <a:t>In other words, it is a statistical concept that describes the extent to which spatial proximity between observations affects the values of a variable of interest</a:t>
            </a:r>
            <a:endParaRPr/>
          </a:p>
          <a:p>
            <a:pPr indent="-308610" lvl="0" marL="457200" rtl="0" algn="l">
              <a:spcBef>
                <a:spcPts val="0"/>
              </a:spcBef>
              <a:spcAft>
                <a:spcPts val="0"/>
              </a:spcAft>
              <a:buSzPct val="100000"/>
              <a:buChar char="●"/>
            </a:pPr>
            <a:r>
              <a:rPr lang="en"/>
              <a:t>Moran's I is a statistic commonly used to measure spatial autocorrelation in a dataset. The statistic ranges from -1 to 1, where a value of 0 indicates no spatial autocorrelation and values closer to -1 or 1 indicate increasing levels of negative or positive spatial autocorrelation, respectively.</a:t>
            </a:r>
            <a:endParaRPr/>
          </a:p>
          <a:p>
            <a:pPr indent="-308610" lvl="0" marL="457200" rtl="0" algn="l">
              <a:spcBef>
                <a:spcPts val="0"/>
              </a:spcBef>
              <a:spcAft>
                <a:spcPts val="0"/>
              </a:spcAft>
              <a:buSzPct val="100000"/>
              <a:buChar char="●"/>
            </a:pPr>
            <a:r>
              <a:rPr lang="en"/>
              <a:t>The Moran's I statistic is often accompanied by a z-value and a p-value, which help to assess the statistical significance of the spatial autocorrelation. The z-value measures the number of standard deviations that the observed Moran's I statistic is from the expected value under the null hypothesis of no spatial autocorrelation. The p-value indicates the probability of observing a Moran's I value as extreme or more extreme than the observed value, assuming the null hypothesis is true.</a:t>
            </a:r>
            <a:endParaRPr/>
          </a:p>
          <a:p>
            <a:pPr indent="-308610" lvl="0" marL="457200" rtl="0" algn="l">
              <a:spcBef>
                <a:spcPts val="0"/>
              </a:spcBef>
              <a:spcAft>
                <a:spcPts val="0"/>
              </a:spcAft>
              <a:buSzPct val="100000"/>
              <a:buChar char="●"/>
            </a:pPr>
            <a:r>
              <a:rPr lang="en"/>
              <a:t>If the observed Moran's I value is positive and the z-value is greater than 0, then the data exhibits positive spatial autocorrelation, meaning that similar values tend to occur near each other in space. If the observed Moran's I value is negative and the z-value is less than 0, then the data exhibits negative spatial autocorrelation, meaning that dissimilar values tend to occur near each other in space.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3"/>
          <p:cNvSpPr txBox="1"/>
          <p:nvPr>
            <p:ph type="title"/>
          </p:nvPr>
        </p:nvSpPr>
        <p:spPr>
          <a:xfrm>
            <a:off x="311700" y="445025"/>
            <a:ext cx="4215000" cy="1011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Spatial Autocorrelation - Mean Grades</a:t>
            </a:r>
            <a:endParaRPr/>
          </a:p>
        </p:txBody>
      </p:sp>
      <p:sp>
        <p:nvSpPr>
          <p:cNvPr id="231" name="Google Shape;231;p43"/>
          <p:cNvSpPr txBox="1"/>
          <p:nvPr>
            <p:ph idx="1" type="body"/>
          </p:nvPr>
        </p:nvSpPr>
        <p:spPr>
          <a:xfrm>
            <a:off x="405750" y="1456850"/>
            <a:ext cx="40269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There is spatial clustering of Elementary School mean grades</a:t>
            </a:r>
            <a:endParaRPr/>
          </a:p>
          <a:p>
            <a:pPr indent="-342900" lvl="0" marL="457200" rtl="0" algn="l">
              <a:spcBef>
                <a:spcPts val="0"/>
              </a:spcBef>
              <a:spcAft>
                <a:spcPts val="0"/>
              </a:spcAft>
              <a:buSzPts val="1800"/>
              <a:buChar char="●"/>
            </a:pPr>
            <a:r>
              <a:rPr lang="en"/>
              <a:t>Moran' Index: 0.43</a:t>
            </a:r>
            <a:endParaRPr/>
          </a:p>
          <a:p>
            <a:pPr indent="-342900" lvl="0" marL="457200" rtl="0" algn="l">
              <a:spcBef>
                <a:spcPts val="0"/>
              </a:spcBef>
              <a:spcAft>
                <a:spcPts val="0"/>
              </a:spcAft>
              <a:buSzPts val="1800"/>
              <a:buChar char="●"/>
            </a:pPr>
            <a:r>
              <a:rPr lang="en"/>
              <a:t>Z-Score: 14.52</a:t>
            </a:r>
            <a:endParaRPr/>
          </a:p>
          <a:p>
            <a:pPr indent="-342900" lvl="0" marL="457200" rtl="0" algn="l">
              <a:spcBef>
                <a:spcPts val="0"/>
              </a:spcBef>
              <a:spcAft>
                <a:spcPts val="0"/>
              </a:spcAft>
              <a:buSzPts val="1800"/>
              <a:buChar char="●"/>
            </a:pPr>
            <a:r>
              <a:rPr lang="en"/>
              <a:t>P-value: 0.000</a:t>
            </a:r>
            <a:endParaRPr/>
          </a:p>
          <a:p>
            <a:pPr indent="-342900" lvl="0" marL="457200" rtl="0" algn="l">
              <a:spcBef>
                <a:spcPts val="0"/>
              </a:spcBef>
              <a:spcAft>
                <a:spcPts val="0"/>
              </a:spcAft>
              <a:buSzPts val="1800"/>
              <a:buChar char="●"/>
            </a:pPr>
            <a:r>
              <a:rPr lang="en"/>
              <a:t>Using inverse distance squared and row standardization</a:t>
            </a:r>
            <a:endParaRPr/>
          </a:p>
        </p:txBody>
      </p:sp>
      <p:pic>
        <p:nvPicPr>
          <p:cNvPr id="232" name="Google Shape;232;p43"/>
          <p:cNvPicPr preferRelativeResize="0"/>
          <p:nvPr/>
        </p:nvPicPr>
        <p:blipFill>
          <a:blip r:embed="rId3">
            <a:alphaModFix/>
          </a:blip>
          <a:stretch>
            <a:fillRect/>
          </a:stretch>
        </p:blipFill>
        <p:spPr>
          <a:xfrm>
            <a:off x="4810275" y="152400"/>
            <a:ext cx="3737642" cy="4838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4"/>
          <p:cNvSpPr txBox="1"/>
          <p:nvPr>
            <p:ph type="title"/>
          </p:nvPr>
        </p:nvSpPr>
        <p:spPr>
          <a:xfrm>
            <a:off x="311700" y="445025"/>
            <a:ext cx="4215000" cy="1011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Spatial Autocorrelation - Minority Student Percent</a:t>
            </a:r>
            <a:endParaRPr/>
          </a:p>
        </p:txBody>
      </p:sp>
      <p:sp>
        <p:nvSpPr>
          <p:cNvPr id="238" name="Google Shape;238;p44"/>
          <p:cNvSpPr txBox="1"/>
          <p:nvPr>
            <p:ph idx="1" type="body"/>
          </p:nvPr>
        </p:nvSpPr>
        <p:spPr>
          <a:xfrm>
            <a:off x="405750" y="1456850"/>
            <a:ext cx="40269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There is spatial clustering of Elementary School minority student percentages </a:t>
            </a:r>
            <a:endParaRPr/>
          </a:p>
          <a:p>
            <a:pPr indent="-342900" lvl="0" marL="457200" rtl="0" algn="l">
              <a:spcBef>
                <a:spcPts val="0"/>
              </a:spcBef>
              <a:spcAft>
                <a:spcPts val="0"/>
              </a:spcAft>
              <a:buSzPts val="1800"/>
              <a:buChar char="●"/>
            </a:pPr>
            <a:r>
              <a:rPr lang="en"/>
              <a:t>Moran' Index: 0.27</a:t>
            </a:r>
            <a:endParaRPr/>
          </a:p>
          <a:p>
            <a:pPr indent="-342900" lvl="0" marL="457200" rtl="0" algn="l">
              <a:spcBef>
                <a:spcPts val="0"/>
              </a:spcBef>
              <a:spcAft>
                <a:spcPts val="0"/>
              </a:spcAft>
              <a:buSzPts val="1800"/>
              <a:buChar char="●"/>
            </a:pPr>
            <a:r>
              <a:rPr lang="en"/>
              <a:t>Z-Score: 9.34</a:t>
            </a:r>
            <a:endParaRPr/>
          </a:p>
          <a:p>
            <a:pPr indent="-342900" lvl="0" marL="457200" rtl="0" algn="l">
              <a:spcBef>
                <a:spcPts val="0"/>
              </a:spcBef>
              <a:spcAft>
                <a:spcPts val="0"/>
              </a:spcAft>
              <a:buSzPts val="1800"/>
              <a:buChar char="●"/>
            </a:pPr>
            <a:r>
              <a:rPr lang="en"/>
              <a:t>P-value: 0.000</a:t>
            </a:r>
            <a:endParaRPr/>
          </a:p>
          <a:p>
            <a:pPr indent="-342900" lvl="0" marL="457200" rtl="0" algn="l">
              <a:spcBef>
                <a:spcPts val="0"/>
              </a:spcBef>
              <a:spcAft>
                <a:spcPts val="0"/>
              </a:spcAft>
              <a:buSzPts val="1800"/>
              <a:buChar char="●"/>
            </a:pPr>
            <a:r>
              <a:rPr lang="en"/>
              <a:t>Using inverse distance squared and row standardization</a:t>
            </a:r>
            <a:endParaRPr/>
          </a:p>
        </p:txBody>
      </p:sp>
      <p:pic>
        <p:nvPicPr>
          <p:cNvPr id="239" name="Google Shape;239;p44"/>
          <p:cNvPicPr preferRelativeResize="0"/>
          <p:nvPr/>
        </p:nvPicPr>
        <p:blipFill>
          <a:blip r:embed="rId3">
            <a:alphaModFix/>
          </a:blip>
          <a:stretch>
            <a:fillRect/>
          </a:stretch>
        </p:blipFill>
        <p:spPr>
          <a:xfrm>
            <a:off x="4829000" y="152400"/>
            <a:ext cx="3747621" cy="4838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5"/>
          <p:cNvSpPr txBox="1"/>
          <p:nvPr>
            <p:ph type="title"/>
          </p:nvPr>
        </p:nvSpPr>
        <p:spPr>
          <a:xfrm>
            <a:off x="311700" y="445025"/>
            <a:ext cx="4215000" cy="1011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Spatial Autocorrelation - Eco. Dis. Student Percent</a:t>
            </a:r>
            <a:endParaRPr/>
          </a:p>
        </p:txBody>
      </p:sp>
      <p:sp>
        <p:nvSpPr>
          <p:cNvPr id="245" name="Google Shape;245;p45"/>
          <p:cNvSpPr txBox="1"/>
          <p:nvPr>
            <p:ph idx="1" type="body"/>
          </p:nvPr>
        </p:nvSpPr>
        <p:spPr>
          <a:xfrm>
            <a:off x="405750" y="1456850"/>
            <a:ext cx="40269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There is spatial clustering of Elementary School economically disadvantaged student percentages</a:t>
            </a:r>
            <a:endParaRPr/>
          </a:p>
          <a:p>
            <a:pPr indent="-342900" lvl="0" marL="457200" rtl="0" algn="l">
              <a:spcBef>
                <a:spcPts val="0"/>
              </a:spcBef>
              <a:spcAft>
                <a:spcPts val="0"/>
              </a:spcAft>
              <a:buSzPts val="1800"/>
              <a:buChar char="●"/>
            </a:pPr>
            <a:r>
              <a:rPr lang="en"/>
              <a:t>Moran' Index: 0.37</a:t>
            </a:r>
            <a:endParaRPr/>
          </a:p>
          <a:p>
            <a:pPr indent="-342900" lvl="0" marL="457200" rtl="0" algn="l">
              <a:spcBef>
                <a:spcPts val="0"/>
              </a:spcBef>
              <a:spcAft>
                <a:spcPts val="0"/>
              </a:spcAft>
              <a:buSzPts val="1800"/>
              <a:buChar char="●"/>
            </a:pPr>
            <a:r>
              <a:rPr lang="en"/>
              <a:t>Z-Score: 12.42</a:t>
            </a:r>
            <a:endParaRPr/>
          </a:p>
          <a:p>
            <a:pPr indent="-342900" lvl="0" marL="457200" rtl="0" algn="l">
              <a:spcBef>
                <a:spcPts val="0"/>
              </a:spcBef>
              <a:spcAft>
                <a:spcPts val="0"/>
              </a:spcAft>
              <a:buSzPts val="1800"/>
              <a:buChar char="●"/>
            </a:pPr>
            <a:r>
              <a:rPr lang="en"/>
              <a:t>P-value: 0.000</a:t>
            </a:r>
            <a:endParaRPr/>
          </a:p>
          <a:p>
            <a:pPr indent="-342900" lvl="0" marL="457200" rtl="0" algn="l">
              <a:spcBef>
                <a:spcPts val="0"/>
              </a:spcBef>
              <a:spcAft>
                <a:spcPts val="0"/>
              </a:spcAft>
              <a:buSzPts val="1800"/>
              <a:buChar char="●"/>
            </a:pPr>
            <a:r>
              <a:rPr lang="en"/>
              <a:t>Using inverse distance squared and row standardization</a:t>
            </a:r>
            <a:endParaRPr/>
          </a:p>
        </p:txBody>
      </p:sp>
      <p:pic>
        <p:nvPicPr>
          <p:cNvPr id="246" name="Google Shape;246;p45"/>
          <p:cNvPicPr preferRelativeResize="0"/>
          <p:nvPr/>
        </p:nvPicPr>
        <p:blipFill>
          <a:blip r:embed="rId3">
            <a:alphaModFix/>
          </a:blip>
          <a:stretch>
            <a:fillRect/>
          </a:stretch>
        </p:blipFill>
        <p:spPr>
          <a:xfrm>
            <a:off x="4763425" y="152400"/>
            <a:ext cx="3764100" cy="4838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Cluster and Outlier Analysis (Anselin Local Moran's I)</a:t>
            </a:r>
            <a:endParaRPr/>
          </a:p>
        </p:txBody>
      </p:sp>
      <p:sp>
        <p:nvSpPr>
          <p:cNvPr id="252" name="Google Shape;252;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317182" lvl="0" marL="457200" rtl="0" algn="l">
              <a:spcBef>
                <a:spcPts val="0"/>
              </a:spcBef>
              <a:spcAft>
                <a:spcPts val="0"/>
              </a:spcAft>
              <a:buSzPct val="100000"/>
              <a:buChar char="●"/>
            </a:pPr>
            <a:r>
              <a:rPr lang="en"/>
              <a:t>Given a set of features (Input Feature Class) and an analysis field (Input Field), the Cluster and Outlier Analysis tool identifies spatial clusters of features with high or low values. The tool also identifies spatial outliers. </a:t>
            </a:r>
            <a:endParaRPr/>
          </a:p>
          <a:p>
            <a:pPr indent="-317182" lvl="0" marL="457200" rtl="0" algn="l">
              <a:spcBef>
                <a:spcPts val="0"/>
              </a:spcBef>
              <a:spcAft>
                <a:spcPts val="0"/>
              </a:spcAft>
              <a:buSzPct val="100000"/>
              <a:buChar char="●"/>
            </a:pPr>
            <a:r>
              <a:rPr lang="en"/>
              <a:t>To do this, the tool calculates a local Moran's I value, a z-score, a pseudo p-value, and a code representing the cluster type for each statistically significant feature. The z-scores and pseudo p-values represent the statistical significance of the computed index values.</a:t>
            </a:r>
            <a:endParaRPr/>
          </a:p>
          <a:p>
            <a:pPr indent="-317182" lvl="0" marL="457200" rtl="0" algn="l">
              <a:spcBef>
                <a:spcPts val="0"/>
              </a:spcBef>
              <a:spcAft>
                <a:spcPts val="0"/>
              </a:spcAft>
              <a:buSzPct val="100000"/>
              <a:buChar char="●"/>
            </a:pPr>
            <a:r>
              <a:rPr lang="en"/>
              <a:t>A positive value for I indicates that a feature has neighboring features with similarly high or low attribute values; this feature is part of a cluster. A negative value for I indicates that a feature has neighboring features with dissimilar values; this feature is an outlier. In either instance, the p-value for the feature must be small enough for the cluster or outlier to be considered statistically significant.</a:t>
            </a:r>
            <a:endParaRPr/>
          </a:p>
          <a:p>
            <a:pPr indent="-317182" lvl="0" marL="457200" rtl="0" algn="l">
              <a:spcBef>
                <a:spcPts val="0"/>
              </a:spcBef>
              <a:spcAft>
                <a:spcPts val="0"/>
              </a:spcAft>
              <a:buSzPct val="100000"/>
              <a:buChar char="●"/>
            </a:pPr>
            <a:r>
              <a:rPr lang="en"/>
              <a:t>The cluster/outlier type (COType) field distinguishes between a statistically significant cluster of high values (HH), cluster of low values (LL), outlier in which a high value is surrounded primarily by low values (HL), and outlier in which a low value is surrounded primarily by high values (LH). Statistical significance is set at the 95 percent confidence level.</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47"/>
          <p:cNvPicPr preferRelativeResize="0"/>
          <p:nvPr/>
        </p:nvPicPr>
        <p:blipFill>
          <a:blip r:embed="rId3">
            <a:alphaModFix/>
          </a:blip>
          <a:stretch>
            <a:fillRect/>
          </a:stretch>
        </p:blipFill>
        <p:spPr>
          <a:xfrm>
            <a:off x="1244809" y="0"/>
            <a:ext cx="6654382" cy="5143499"/>
          </a:xfrm>
          <a:prstGeom prst="rect">
            <a:avLst/>
          </a:prstGeom>
          <a:noFill/>
          <a:ln>
            <a:noFill/>
          </a:ln>
        </p:spPr>
      </p:pic>
      <p:sp>
        <p:nvSpPr>
          <p:cNvPr id="258" name="Google Shape;258;p47"/>
          <p:cNvSpPr/>
          <p:nvPr/>
        </p:nvSpPr>
        <p:spPr>
          <a:xfrm>
            <a:off x="3297825" y="1199225"/>
            <a:ext cx="449700" cy="5715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47"/>
          <p:cNvSpPr/>
          <p:nvPr/>
        </p:nvSpPr>
        <p:spPr>
          <a:xfrm>
            <a:off x="4319025" y="1489650"/>
            <a:ext cx="1002600" cy="8712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7"/>
          <p:cNvSpPr/>
          <p:nvPr/>
        </p:nvSpPr>
        <p:spPr>
          <a:xfrm>
            <a:off x="4084825" y="702675"/>
            <a:ext cx="234300" cy="234300"/>
          </a:xfrm>
          <a:prstGeom prst="ellipse">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7"/>
          <p:cNvSpPr/>
          <p:nvPr/>
        </p:nvSpPr>
        <p:spPr>
          <a:xfrm>
            <a:off x="4508925" y="798850"/>
            <a:ext cx="234300" cy="234300"/>
          </a:xfrm>
          <a:prstGeom prst="ellipse">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7"/>
          <p:cNvSpPr/>
          <p:nvPr/>
        </p:nvSpPr>
        <p:spPr>
          <a:xfrm>
            <a:off x="4024250" y="1489650"/>
            <a:ext cx="234300" cy="234300"/>
          </a:xfrm>
          <a:prstGeom prst="ellipse">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7"/>
          <p:cNvSpPr/>
          <p:nvPr/>
        </p:nvSpPr>
        <p:spPr>
          <a:xfrm>
            <a:off x="1470925" y="3831875"/>
            <a:ext cx="1178700" cy="419700"/>
          </a:xfrm>
          <a:prstGeom prst="ellipse">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Interpretation</a:t>
            </a:r>
            <a:endParaRPr/>
          </a:p>
        </p:txBody>
      </p:sp>
      <p:sp>
        <p:nvSpPr>
          <p:cNvPr id="269" name="Google Shape;269;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317182" lvl="0" marL="457200" rtl="0" algn="l">
              <a:spcBef>
                <a:spcPts val="0"/>
              </a:spcBef>
              <a:spcAft>
                <a:spcPts val="0"/>
              </a:spcAft>
              <a:buSzPct val="100000"/>
              <a:buChar char="●"/>
            </a:pPr>
            <a:r>
              <a:rPr lang="en"/>
              <a:t>Mean Grades</a:t>
            </a:r>
            <a:endParaRPr/>
          </a:p>
          <a:p>
            <a:pPr indent="-297497" lvl="1" marL="914400" rtl="0" algn="l">
              <a:spcBef>
                <a:spcPts val="0"/>
              </a:spcBef>
              <a:spcAft>
                <a:spcPts val="0"/>
              </a:spcAft>
              <a:buSzPct val="100000"/>
              <a:buChar char="○"/>
            </a:pPr>
            <a:r>
              <a:rPr lang="en"/>
              <a:t>High-High</a:t>
            </a:r>
            <a:endParaRPr/>
          </a:p>
          <a:p>
            <a:pPr indent="-297497" lvl="2" marL="1371600" rtl="0" algn="l">
              <a:spcBef>
                <a:spcPts val="0"/>
              </a:spcBef>
              <a:spcAft>
                <a:spcPts val="0"/>
              </a:spcAft>
              <a:buSzPct val="100000"/>
              <a:buChar char="■"/>
            </a:pPr>
            <a:r>
              <a:rPr lang="en"/>
              <a:t>We see clusters of high mean grades in the Doral, </a:t>
            </a:r>
            <a:r>
              <a:rPr lang="en"/>
              <a:t>South</a:t>
            </a:r>
            <a:r>
              <a:rPr lang="en"/>
              <a:t> Miami, Kendall, West Kendall, Pinecrest, and Palmetto Bay areas</a:t>
            </a:r>
            <a:endParaRPr/>
          </a:p>
          <a:p>
            <a:pPr indent="-297497" lvl="1" marL="914400" rtl="0" algn="l">
              <a:spcBef>
                <a:spcPts val="0"/>
              </a:spcBef>
              <a:spcAft>
                <a:spcPts val="0"/>
              </a:spcAft>
              <a:buSzPct val="100000"/>
              <a:buChar char="○"/>
            </a:pPr>
            <a:r>
              <a:rPr lang="en"/>
              <a:t>Low-Low</a:t>
            </a:r>
            <a:endParaRPr/>
          </a:p>
          <a:p>
            <a:pPr indent="-297497" lvl="2" marL="1371600" rtl="0" algn="l">
              <a:spcBef>
                <a:spcPts val="0"/>
              </a:spcBef>
              <a:spcAft>
                <a:spcPts val="0"/>
              </a:spcAft>
              <a:buSzPct val="100000"/>
              <a:buChar char="■"/>
            </a:pPr>
            <a:r>
              <a:rPr lang="en"/>
              <a:t>We see clusters of low grades in the Norland, Carol City, Miami Gardens, Opa-Locka, North Miami, Overtown, Allapattah and Wynwood areas</a:t>
            </a:r>
            <a:endParaRPr/>
          </a:p>
          <a:p>
            <a:pPr indent="-297497" lvl="1" marL="914400" rtl="0" algn="l">
              <a:spcBef>
                <a:spcPts val="0"/>
              </a:spcBef>
              <a:spcAft>
                <a:spcPts val="0"/>
              </a:spcAft>
              <a:buSzPct val="100000"/>
              <a:buChar char="○"/>
            </a:pPr>
            <a:r>
              <a:rPr lang="en"/>
              <a:t>Low-High Outlier</a:t>
            </a:r>
            <a:endParaRPr/>
          </a:p>
          <a:p>
            <a:pPr indent="-297497" lvl="2" marL="1371600" rtl="0" algn="l">
              <a:spcBef>
                <a:spcPts val="0"/>
              </a:spcBef>
              <a:spcAft>
                <a:spcPts val="0"/>
              </a:spcAft>
              <a:buSzPct val="100000"/>
              <a:buChar char="■"/>
            </a:pPr>
            <a:r>
              <a:rPr lang="en"/>
              <a:t>The low-high outlier in Hialeah Gardens (circled green) is missing data, the mean grade value is 0</a:t>
            </a:r>
            <a:endParaRPr/>
          </a:p>
          <a:p>
            <a:pPr indent="-297497" lvl="2" marL="1371600" rtl="0" algn="l">
              <a:spcBef>
                <a:spcPts val="0"/>
              </a:spcBef>
              <a:spcAft>
                <a:spcPts val="0"/>
              </a:spcAft>
              <a:buSzPct val="100000"/>
              <a:buChar char="■"/>
            </a:pPr>
            <a:r>
              <a:rPr lang="en"/>
              <a:t>The other low-high outliers in Sweetwater (not circled) have mean grade values that are significantly lower than the surrounding schools</a:t>
            </a:r>
            <a:endParaRPr/>
          </a:p>
          <a:p>
            <a:pPr indent="-297497" lvl="1" marL="914400" rtl="0" algn="l">
              <a:spcBef>
                <a:spcPts val="0"/>
              </a:spcBef>
              <a:spcAft>
                <a:spcPts val="0"/>
              </a:spcAft>
              <a:buSzPct val="100000"/>
              <a:buChar char="○"/>
            </a:pPr>
            <a:r>
              <a:rPr lang="en"/>
              <a:t>High-Low Outliers</a:t>
            </a:r>
            <a:endParaRPr/>
          </a:p>
          <a:p>
            <a:pPr indent="-297497" lvl="2" marL="1371600" rtl="0" algn="l">
              <a:spcBef>
                <a:spcPts val="0"/>
              </a:spcBef>
              <a:spcAft>
                <a:spcPts val="0"/>
              </a:spcAft>
              <a:buSzPct val="100000"/>
              <a:buChar char="■"/>
            </a:pPr>
            <a:r>
              <a:rPr lang="en"/>
              <a:t>There are high-low outliers surrounding the low-low cluster in the middle of the downtown Miami area</a:t>
            </a:r>
            <a:endParaRPr/>
          </a:p>
          <a:p>
            <a:pPr indent="-297497" lvl="2" marL="1371600" rtl="0" algn="l">
              <a:spcBef>
                <a:spcPts val="0"/>
              </a:spcBef>
              <a:spcAft>
                <a:spcPts val="0"/>
              </a:spcAft>
              <a:buSzPct val="100000"/>
              <a:buChar char="■"/>
            </a:pPr>
            <a:r>
              <a:rPr lang="en"/>
              <a:t>The 2 outlier areas at the bottom of </a:t>
            </a:r>
            <a:r>
              <a:rPr lang="en"/>
              <a:t>the</a:t>
            </a:r>
            <a:r>
              <a:rPr lang="en"/>
              <a:t> low cluster are located in areas where there are high sale prices, Miami Beach and Coconut Grove (circled in yellow)</a:t>
            </a:r>
            <a:endParaRPr/>
          </a:p>
          <a:p>
            <a:pPr indent="-297497" lvl="2" marL="1371600" rtl="0" algn="l">
              <a:spcBef>
                <a:spcPts val="0"/>
              </a:spcBef>
              <a:spcAft>
                <a:spcPts val="0"/>
              </a:spcAft>
              <a:buSzPct val="100000"/>
              <a:buChar char="■"/>
            </a:pPr>
            <a:r>
              <a:rPr lang="en"/>
              <a:t>The outlier area in the middle of the low cluster (not circled) has a low percentage of economically disadvantaged students and a low percentage of minority students</a:t>
            </a:r>
            <a:endParaRPr/>
          </a:p>
          <a:p>
            <a:pPr indent="-297497" lvl="2" marL="1371600" rtl="0" algn="l">
              <a:spcBef>
                <a:spcPts val="0"/>
              </a:spcBef>
              <a:spcAft>
                <a:spcPts val="0"/>
              </a:spcAft>
              <a:buSzPct val="100000"/>
              <a:buChar char="■"/>
            </a:pPr>
            <a:r>
              <a:rPr lang="en"/>
              <a:t>The other outliers (circled in purple) have other factors outside of this dataset that contribute to their high mean grades, and might be a good place to observe for policy and teaching methods because they have high mean grades and both high minority (&gt;95%) and economically disadvantaged student percentages (&gt;85%)</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49"/>
          <p:cNvPicPr preferRelativeResize="0"/>
          <p:nvPr/>
        </p:nvPicPr>
        <p:blipFill>
          <a:blip r:embed="rId3">
            <a:alphaModFix/>
          </a:blip>
          <a:stretch>
            <a:fillRect/>
          </a:stretch>
        </p:blipFill>
        <p:spPr>
          <a:xfrm>
            <a:off x="1244809" y="0"/>
            <a:ext cx="6654382" cy="5143499"/>
          </a:xfrm>
          <a:prstGeom prst="rect">
            <a:avLst/>
          </a:prstGeom>
          <a:noFill/>
          <a:ln>
            <a:noFill/>
          </a:ln>
        </p:spPr>
      </p:pic>
      <p:sp>
        <p:nvSpPr>
          <p:cNvPr id="275" name="Google Shape;275;p49"/>
          <p:cNvSpPr/>
          <p:nvPr/>
        </p:nvSpPr>
        <p:spPr>
          <a:xfrm>
            <a:off x="4187875" y="1321025"/>
            <a:ext cx="281100" cy="3465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Interpretation</a:t>
            </a:r>
            <a:endParaRPr/>
          </a:p>
        </p:txBody>
      </p:sp>
      <p:sp>
        <p:nvSpPr>
          <p:cNvPr id="281" name="Google Shape;281;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Minority Student Percentage</a:t>
            </a:r>
            <a:endParaRPr/>
          </a:p>
          <a:p>
            <a:pPr indent="-317500" lvl="1" marL="914400" rtl="0" algn="l">
              <a:spcBef>
                <a:spcPts val="0"/>
              </a:spcBef>
              <a:spcAft>
                <a:spcPts val="0"/>
              </a:spcAft>
              <a:buSzPts val="1400"/>
              <a:buChar char="○"/>
            </a:pPr>
            <a:r>
              <a:rPr lang="en"/>
              <a:t>High-High</a:t>
            </a:r>
            <a:endParaRPr/>
          </a:p>
          <a:p>
            <a:pPr indent="-317500" lvl="2" marL="1371600" rtl="0" algn="l">
              <a:spcBef>
                <a:spcPts val="0"/>
              </a:spcBef>
              <a:spcAft>
                <a:spcPts val="0"/>
              </a:spcAft>
              <a:buSzPts val="1400"/>
              <a:buChar char="■"/>
            </a:pPr>
            <a:r>
              <a:rPr lang="en"/>
              <a:t>We see clusters of high minority student percentages in the Sweetwater, Hialeah, Miami Gardens, Miami Lakes, Opa-Locka and Carol City areas</a:t>
            </a:r>
            <a:endParaRPr/>
          </a:p>
          <a:p>
            <a:pPr indent="-317500" lvl="1" marL="914400" rtl="0" algn="l">
              <a:spcBef>
                <a:spcPts val="0"/>
              </a:spcBef>
              <a:spcAft>
                <a:spcPts val="0"/>
              </a:spcAft>
              <a:buSzPts val="1400"/>
              <a:buChar char="○"/>
            </a:pPr>
            <a:r>
              <a:rPr lang="en"/>
              <a:t>Low-Low</a:t>
            </a:r>
            <a:endParaRPr/>
          </a:p>
          <a:p>
            <a:pPr indent="-317500" lvl="2" marL="1371600" rtl="0" algn="l">
              <a:spcBef>
                <a:spcPts val="0"/>
              </a:spcBef>
              <a:spcAft>
                <a:spcPts val="0"/>
              </a:spcAft>
              <a:buSzPts val="1400"/>
              <a:buChar char="■"/>
            </a:pPr>
            <a:r>
              <a:rPr lang="en"/>
              <a:t>We see clusters of low minority student percentages in the Sunny Isles Beach, Miami Beach, Pinecrest, and Palmetto Bay areas</a:t>
            </a:r>
            <a:endParaRPr/>
          </a:p>
          <a:p>
            <a:pPr indent="-317500" lvl="1" marL="914400" rtl="0" algn="l">
              <a:spcBef>
                <a:spcPts val="0"/>
              </a:spcBef>
              <a:spcAft>
                <a:spcPts val="0"/>
              </a:spcAft>
              <a:buSzPts val="1400"/>
              <a:buChar char="○"/>
            </a:pPr>
            <a:r>
              <a:rPr lang="en"/>
              <a:t>Low-High Outlier</a:t>
            </a:r>
            <a:endParaRPr/>
          </a:p>
          <a:p>
            <a:pPr indent="-317500" lvl="2" marL="1371600" rtl="0" algn="l">
              <a:spcBef>
                <a:spcPts val="0"/>
              </a:spcBef>
              <a:spcAft>
                <a:spcPts val="0"/>
              </a:spcAft>
              <a:buSzPts val="1400"/>
              <a:buChar char="■"/>
            </a:pPr>
            <a:r>
              <a:rPr lang="en"/>
              <a:t>There are surprisingly low-high outliers in the Hialeah and Doral areas, but upon closer examination the actual minority percentages are &gt;92%, so practically this is unimportant</a:t>
            </a:r>
            <a:endParaRPr/>
          </a:p>
          <a:p>
            <a:pPr indent="-317500" lvl="2" marL="1371600" rtl="0" algn="l">
              <a:spcBef>
                <a:spcPts val="0"/>
              </a:spcBef>
              <a:spcAft>
                <a:spcPts val="0"/>
              </a:spcAft>
              <a:buSzPts val="1400"/>
              <a:buChar char="■"/>
            </a:pPr>
            <a:r>
              <a:rPr lang="en"/>
              <a:t>There is a low-high outlier in the middle of a high-high cluster, that was explained with the previous interpretation (circled in yellow)</a:t>
            </a:r>
            <a:endParaRPr/>
          </a:p>
          <a:p>
            <a:pPr indent="-317500" lvl="1" marL="914400" rtl="0" algn="l">
              <a:spcBef>
                <a:spcPts val="0"/>
              </a:spcBef>
              <a:spcAft>
                <a:spcPts val="0"/>
              </a:spcAft>
              <a:buSzPts val="1400"/>
              <a:buChar char="○"/>
            </a:pPr>
            <a:r>
              <a:rPr lang="en"/>
              <a:t>High-Low Outliers</a:t>
            </a:r>
            <a:endParaRPr/>
          </a:p>
          <a:p>
            <a:pPr indent="-317500" lvl="2" marL="1371600" rtl="0" algn="l">
              <a:spcBef>
                <a:spcPts val="0"/>
              </a:spcBef>
              <a:spcAft>
                <a:spcPts val="0"/>
              </a:spcAft>
              <a:buSzPts val="1400"/>
              <a:buChar char="■"/>
            </a:pPr>
            <a:r>
              <a:rPr lang="en"/>
              <a:t>The high-low outlier in the Coconut Grove area is surrounded by areas with higher priced homes and is actually facing issues of gentrification</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51"/>
          <p:cNvPicPr preferRelativeResize="0"/>
          <p:nvPr/>
        </p:nvPicPr>
        <p:blipFill>
          <a:blip r:embed="rId3">
            <a:alphaModFix/>
          </a:blip>
          <a:stretch>
            <a:fillRect/>
          </a:stretch>
        </p:blipFill>
        <p:spPr>
          <a:xfrm>
            <a:off x="1244809" y="0"/>
            <a:ext cx="6654382" cy="5143499"/>
          </a:xfrm>
          <a:prstGeom prst="rect">
            <a:avLst/>
          </a:prstGeom>
          <a:noFill/>
          <a:ln>
            <a:noFill/>
          </a:ln>
        </p:spPr>
      </p:pic>
      <p:sp>
        <p:nvSpPr>
          <p:cNvPr id="287" name="Google Shape;287;p51"/>
          <p:cNvSpPr/>
          <p:nvPr/>
        </p:nvSpPr>
        <p:spPr>
          <a:xfrm>
            <a:off x="4187875" y="1321025"/>
            <a:ext cx="281100" cy="3465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State of the Art</a:t>
            </a:r>
            <a:endParaRPr/>
          </a:p>
        </p:txBody>
      </p:sp>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Researchers found a significant relationship between housing prices and school performance, with schools in areas with higher housing prices having better student outcomes.</a:t>
            </a:r>
            <a:r>
              <a:rPr baseline="30000" lang="en"/>
              <a:t>1</a:t>
            </a:r>
            <a:endParaRPr/>
          </a:p>
          <a:p>
            <a:pPr indent="-310832" lvl="1" marL="914400" rtl="0" algn="l">
              <a:spcBef>
                <a:spcPts val="0"/>
              </a:spcBef>
              <a:spcAft>
                <a:spcPts val="0"/>
              </a:spcAft>
              <a:buSzPct val="100000"/>
              <a:buChar char="○"/>
            </a:pPr>
            <a:r>
              <a:rPr lang="en"/>
              <a:t>The study suggests that this relationship may be due to the fact that higher-priced areas attract parents with higher levels of education and income, which in turn can lead to higher levels of parental involvement and better educational outcomes for students. </a:t>
            </a:r>
            <a:endParaRPr/>
          </a:p>
          <a:p>
            <a:pPr indent="-310832" lvl="1" marL="914400" rtl="0" algn="l">
              <a:spcBef>
                <a:spcPts val="0"/>
              </a:spcBef>
              <a:spcAft>
                <a:spcPts val="0"/>
              </a:spcAft>
              <a:buSzPct val="100000"/>
              <a:buChar char="○"/>
            </a:pPr>
            <a:r>
              <a:rPr lang="en"/>
              <a:t>Additionally, schools in higher-priced areas may have more resources due to higher levels of funding from property taxes.</a:t>
            </a:r>
            <a:endParaRPr/>
          </a:p>
          <a:p>
            <a:pPr indent="-334327" lvl="0" marL="457200" rtl="0" algn="l">
              <a:spcBef>
                <a:spcPts val="0"/>
              </a:spcBef>
              <a:spcAft>
                <a:spcPts val="0"/>
              </a:spcAft>
              <a:buSzPct val="100000"/>
              <a:buChar char="●"/>
            </a:pPr>
            <a:r>
              <a:rPr lang="en"/>
              <a:t>Other research found that while increased school funding had a positive effect on student outcomes in disadvantaged areas, there was no significant impact on student outcomes in advantaged areas.</a:t>
            </a:r>
            <a:r>
              <a:rPr baseline="30000" lang="en"/>
              <a:t>2</a:t>
            </a:r>
            <a:r>
              <a:rPr lang="en"/>
              <a:t> </a:t>
            </a:r>
            <a:endParaRPr/>
          </a:p>
          <a:p>
            <a:pPr indent="-310832" lvl="1" marL="914400" rtl="0" algn="l">
              <a:spcBef>
                <a:spcPts val="0"/>
              </a:spcBef>
              <a:spcAft>
                <a:spcPts val="0"/>
              </a:spcAft>
              <a:buSzPct val="100000"/>
              <a:buChar char="○"/>
            </a:pPr>
            <a:r>
              <a:rPr lang="en"/>
              <a:t>The study also suggests that targeted funding for disadvantaged schools and students is more effective than providing additional funding to all schools. </a:t>
            </a:r>
            <a:endParaRPr/>
          </a:p>
          <a:p>
            <a:pPr indent="-310832" lvl="1" marL="914400" rtl="0" algn="l">
              <a:spcBef>
                <a:spcPts val="0"/>
              </a:spcBef>
              <a:spcAft>
                <a:spcPts val="0"/>
              </a:spcAft>
              <a:buSzPct val="100000"/>
              <a:buChar char="○"/>
            </a:pPr>
            <a:r>
              <a:rPr lang="en"/>
              <a:t>The researchers recommend that future funding reforms should focus on providing targeted support to schools and students with the greatest need.</a:t>
            </a:r>
            <a:endParaRPr baseline="300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Interpretation</a:t>
            </a:r>
            <a:endParaRPr/>
          </a:p>
        </p:txBody>
      </p:sp>
      <p:sp>
        <p:nvSpPr>
          <p:cNvPr id="293" name="Google Shape;293;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Economically Disadvantaged (ED) Student Percentage</a:t>
            </a:r>
            <a:endParaRPr/>
          </a:p>
          <a:p>
            <a:pPr indent="-317500" lvl="1" marL="914400" rtl="0" algn="l">
              <a:spcBef>
                <a:spcPts val="0"/>
              </a:spcBef>
              <a:spcAft>
                <a:spcPts val="0"/>
              </a:spcAft>
              <a:buSzPts val="1400"/>
              <a:buChar char="○"/>
            </a:pPr>
            <a:r>
              <a:rPr lang="en"/>
              <a:t>High-High</a:t>
            </a:r>
            <a:endParaRPr/>
          </a:p>
          <a:p>
            <a:pPr indent="-317500" lvl="2" marL="1371600" rtl="0" algn="l">
              <a:spcBef>
                <a:spcPts val="0"/>
              </a:spcBef>
              <a:spcAft>
                <a:spcPts val="0"/>
              </a:spcAft>
              <a:buSzPts val="1400"/>
              <a:buChar char="■"/>
            </a:pPr>
            <a:r>
              <a:rPr lang="en"/>
              <a:t>We see clusters of high ED student percentages in the Homestead, Florida City and Goulds (south) areas, as well as the Hialeah, Allapattah, Opa-Locka, North Miami, and Miami Gardens areas</a:t>
            </a:r>
            <a:endParaRPr/>
          </a:p>
          <a:p>
            <a:pPr indent="-317500" lvl="1" marL="914400" rtl="0" algn="l">
              <a:spcBef>
                <a:spcPts val="0"/>
              </a:spcBef>
              <a:spcAft>
                <a:spcPts val="0"/>
              </a:spcAft>
              <a:buSzPts val="1400"/>
              <a:buChar char="○"/>
            </a:pPr>
            <a:r>
              <a:rPr lang="en"/>
              <a:t>Low-Low</a:t>
            </a:r>
            <a:endParaRPr/>
          </a:p>
          <a:p>
            <a:pPr indent="-317500" lvl="2" marL="1371600" rtl="0" algn="l">
              <a:spcBef>
                <a:spcPts val="0"/>
              </a:spcBef>
              <a:spcAft>
                <a:spcPts val="0"/>
              </a:spcAft>
              <a:buSzPts val="1400"/>
              <a:buChar char="■"/>
            </a:pPr>
            <a:r>
              <a:rPr lang="en"/>
              <a:t>We see clusters of low ED student percentages in the South Miami, Pinecrest, and Palmetto Bay areas</a:t>
            </a:r>
            <a:endParaRPr/>
          </a:p>
          <a:p>
            <a:pPr indent="-317500" lvl="1" marL="914400" rtl="0" algn="l">
              <a:spcBef>
                <a:spcPts val="0"/>
              </a:spcBef>
              <a:spcAft>
                <a:spcPts val="0"/>
              </a:spcAft>
              <a:buSzPts val="1400"/>
              <a:buChar char="○"/>
            </a:pPr>
            <a:r>
              <a:rPr lang="en"/>
              <a:t>Low-High Outlier</a:t>
            </a:r>
            <a:endParaRPr/>
          </a:p>
          <a:p>
            <a:pPr indent="-317500" lvl="2" marL="1371600" rtl="0" algn="l">
              <a:spcBef>
                <a:spcPts val="0"/>
              </a:spcBef>
              <a:spcAft>
                <a:spcPts val="0"/>
              </a:spcAft>
              <a:buSzPts val="1400"/>
              <a:buChar char="■"/>
            </a:pPr>
            <a:r>
              <a:rPr lang="en"/>
              <a:t>There are low-high areas </a:t>
            </a:r>
            <a:endParaRPr/>
          </a:p>
          <a:p>
            <a:pPr indent="-317500" lvl="2" marL="1371600" rtl="0" algn="l">
              <a:spcBef>
                <a:spcPts val="0"/>
              </a:spcBef>
              <a:spcAft>
                <a:spcPts val="0"/>
              </a:spcAft>
              <a:buSzPts val="1400"/>
              <a:buChar char="■"/>
            </a:pPr>
            <a:r>
              <a:rPr lang="en"/>
              <a:t>There is a low-high outlier in the middle of a high-high cluster, that was explained with the previous interpretation (circled in yellow)</a:t>
            </a:r>
            <a:endParaRPr/>
          </a:p>
          <a:p>
            <a:pPr indent="-317500" lvl="1" marL="914400" rtl="0" algn="l">
              <a:spcBef>
                <a:spcPts val="0"/>
              </a:spcBef>
              <a:spcAft>
                <a:spcPts val="0"/>
              </a:spcAft>
              <a:buSzPts val="1400"/>
              <a:buChar char="○"/>
            </a:pPr>
            <a:r>
              <a:rPr lang="en"/>
              <a:t>High-Low Outliers</a:t>
            </a:r>
            <a:endParaRPr/>
          </a:p>
          <a:p>
            <a:pPr indent="-317500" lvl="2" marL="1371600" rtl="0" algn="l">
              <a:spcBef>
                <a:spcPts val="0"/>
              </a:spcBef>
              <a:spcAft>
                <a:spcPts val="0"/>
              </a:spcAft>
              <a:buSzPts val="1400"/>
              <a:buChar char="■"/>
            </a:pPr>
            <a:r>
              <a:rPr lang="en"/>
              <a:t>The high-low outlier in the Coconut Grove area is surrounded by areas with higher priced homes and is actually facing issues of gentrification</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Analyses Outside of ArcGIS - EDA</a:t>
            </a:r>
            <a:endParaRPr/>
          </a:p>
        </p:txBody>
      </p:sp>
      <p:sp>
        <p:nvSpPr>
          <p:cNvPr id="299" name="Google Shape;299;p53"/>
          <p:cNvSpPr txBox="1"/>
          <p:nvPr>
            <p:ph idx="1" type="body"/>
          </p:nvPr>
        </p:nvSpPr>
        <p:spPr>
          <a:xfrm>
            <a:off x="311700" y="1152475"/>
            <a:ext cx="3397200" cy="3821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 histogram of sale price with 10 bins shows the imbalance of frequency for homes with lower sale prices (positive skew)</a:t>
            </a:r>
            <a:endParaRPr/>
          </a:p>
        </p:txBody>
      </p:sp>
      <p:pic>
        <p:nvPicPr>
          <p:cNvPr id="300" name="Google Shape;300;p53"/>
          <p:cNvPicPr preferRelativeResize="0"/>
          <p:nvPr/>
        </p:nvPicPr>
        <p:blipFill>
          <a:blip r:embed="rId3">
            <a:alphaModFix/>
          </a:blip>
          <a:stretch>
            <a:fillRect/>
          </a:stretch>
        </p:blipFill>
        <p:spPr>
          <a:xfrm>
            <a:off x="3826300" y="1152475"/>
            <a:ext cx="5203851" cy="36644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Exploratory Data Analysis</a:t>
            </a:r>
            <a:endParaRPr/>
          </a:p>
        </p:txBody>
      </p:sp>
      <p:sp>
        <p:nvSpPr>
          <p:cNvPr id="306" name="Google Shape;306;p54"/>
          <p:cNvSpPr txBox="1"/>
          <p:nvPr>
            <p:ph idx="1" type="body"/>
          </p:nvPr>
        </p:nvSpPr>
        <p:spPr>
          <a:xfrm>
            <a:off x="311700" y="1152475"/>
            <a:ext cx="3397200" cy="3821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 histogram of the percentage of elementary students that are economically disadvantaged with 10 bins shows the imbalance of frequency for high </a:t>
            </a:r>
            <a:r>
              <a:rPr lang="en"/>
              <a:t>percentages of economically disadvantaged students (negative skew)</a:t>
            </a:r>
            <a:endParaRPr/>
          </a:p>
        </p:txBody>
      </p:sp>
      <p:pic>
        <p:nvPicPr>
          <p:cNvPr id="307" name="Google Shape;307;p54"/>
          <p:cNvPicPr preferRelativeResize="0"/>
          <p:nvPr/>
        </p:nvPicPr>
        <p:blipFill>
          <a:blip r:embed="rId3">
            <a:alphaModFix/>
          </a:blip>
          <a:stretch>
            <a:fillRect/>
          </a:stretch>
        </p:blipFill>
        <p:spPr>
          <a:xfrm>
            <a:off x="4211175" y="1152463"/>
            <a:ext cx="4491187" cy="382097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Exploratory Data Analysis</a:t>
            </a:r>
            <a:endParaRPr/>
          </a:p>
        </p:txBody>
      </p:sp>
      <p:sp>
        <p:nvSpPr>
          <p:cNvPr id="313" name="Google Shape;313;p55"/>
          <p:cNvSpPr txBox="1"/>
          <p:nvPr>
            <p:ph idx="1" type="body"/>
          </p:nvPr>
        </p:nvSpPr>
        <p:spPr>
          <a:xfrm>
            <a:off x="311700" y="1152475"/>
            <a:ext cx="3397200" cy="3821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 histogram of the percentage of elementary students that are minorities with 10 bins shows the overwhelming majority of elementary students are minorities at Miami elementary schools</a:t>
            </a:r>
            <a:endParaRPr/>
          </a:p>
        </p:txBody>
      </p:sp>
      <p:pic>
        <p:nvPicPr>
          <p:cNvPr id="314" name="Google Shape;314;p55"/>
          <p:cNvPicPr preferRelativeResize="0"/>
          <p:nvPr/>
        </p:nvPicPr>
        <p:blipFill>
          <a:blip r:embed="rId3">
            <a:alphaModFix/>
          </a:blip>
          <a:stretch>
            <a:fillRect/>
          </a:stretch>
        </p:blipFill>
        <p:spPr>
          <a:xfrm>
            <a:off x="3889025" y="1152538"/>
            <a:ext cx="4943280" cy="382097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56"/>
          <p:cNvPicPr preferRelativeResize="0"/>
          <p:nvPr/>
        </p:nvPicPr>
        <p:blipFill>
          <a:blip r:embed="rId3">
            <a:alphaModFix/>
          </a:blip>
          <a:stretch>
            <a:fillRect/>
          </a:stretch>
        </p:blipFill>
        <p:spPr>
          <a:xfrm>
            <a:off x="1436704" y="0"/>
            <a:ext cx="6481445" cy="514349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Correlation Heatmap</a:t>
            </a:r>
            <a:endParaRPr/>
          </a:p>
        </p:txBody>
      </p:sp>
      <p:sp>
        <p:nvSpPr>
          <p:cNvPr id="325" name="Google Shape;325;p57"/>
          <p:cNvSpPr txBox="1"/>
          <p:nvPr>
            <p:ph idx="1" type="body"/>
          </p:nvPr>
        </p:nvSpPr>
        <p:spPr>
          <a:xfrm>
            <a:off x="311700" y="1152475"/>
            <a:ext cx="8520600" cy="38211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Negative Correlations</a:t>
            </a:r>
            <a:endParaRPr/>
          </a:p>
          <a:p>
            <a:pPr indent="-317500" lvl="1" marL="914400" rtl="0" algn="l">
              <a:spcBef>
                <a:spcPts val="0"/>
              </a:spcBef>
              <a:spcAft>
                <a:spcPts val="0"/>
              </a:spcAft>
              <a:buSzPts val="1400"/>
              <a:buChar char="○"/>
            </a:pPr>
            <a:r>
              <a:rPr lang="en"/>
              <a:t>Notable negative correlations include Sale Price and the percentage of minority students (-0.64) and the percentage of economically disadvantaged students (-0.63)</a:t>
            </a:r>
            <a:endParaRPr/>
          </a:p>
          <a:p>
            <a:pPr indent="-317500" lvl="2" marL="1371600" rtl="0" algn="l">
              <a:spcBef>
                <a:spcPts val="0"/>
              </a:spcBef>
              <a:spcAft>
                <a:spcPts val="0"/>
              </a:spcAft>
              <a:buSzPts val="1400"/>
              <a:buChar char="■"/>
            </a:pPr>
            <a:r>
              <a:rPr lang="en"/>
              <a:t>It makes sense that economically disadvantaged students would not live in homes that have high selling prices</a:t>
            </a:r>
            <a:endParaRPr/>
          </a:p>
          <a:p>
            <a:pPr indent="-317500" lvl="1" marL="914400" rtl="0" algn="l">
              <a:spcBef>
                <a:spcPts val="0"/>
              </a:spcBef>
              <a:spcAft>
                <a:spcPts val="0"/>
              </a:spcAft>
              <a:buSzPts val="1400"/>
              <a:buChar char="○"/>
            </a:pPr>
            <a:r>
              <a:rPr lang="en"/>
              <a:t>Elementary mean school grades have a negative correlation with percentage of economically disadvantaged students (-0.58) and with subcenter distance (-0.39)</a:t>
            </a:r>
            <a:endParaRPr/>
          </a:p>
          <a:p>
            <a:pPr indent="-342900" lvl="0" marL="457200" rtl="0" algn="l">
              <a:spcBef>
                <a:spcPts val="0"/>
              </a:spcBef>
              <a:spcAft>
                <a:spcPts val="0"/>
              </a:spcAft>
              <a:buSzPts val="1800"/>
              <a:buChar char="●"/>
            </a:pPr>
            <a:r>
              <a:rPr lang="en"/>
              <a:t>Positive Correlations</a:t>
            </a:r>
            <a:endParaRPr/>
          </a:p>
          <a:p>
            <a:pPr indent="-317500" lvl="1" marL="914400" rtl="0" algn="l">
              <a:spcBef>
                <a:spcPts val="0"/>
              </a:spcBef>
              <a:spcAft>
                <a:spcPts val="0"/>
              </a:spcAft>
              <a:buSzPts val="1400"/>
              <a:buChar char="○"/>
            </a:pPr>
            <a:r>
              <a:rPr lang="en"/>
              <a:t>Notable positive correlations include distance to the ocean and percentage of minority students (0.48)</a:t>
            </a:r>
            <a:endParaRPr/>
          </a:p>
          <a:p>
            <a:pPr indent="-317500" lvl="1" marL="914400" rtl="0" algn="l">
              <a:spcBef>
                <a:spcPts val="0"/>
              </a:spcBef>
              <a:spcAft>
                <a:spcPts val="0"/>
              </a:spcAft>
              <a:buSzPts val="1400"/>
              <a:buChar char="○"/>
            </a:pPr>
            <a:r>
              <a:rPr lang="en"/>
              <a:t>Percentage of minority students and of economically disadvantaged students have a high correlation (0.82)</a:t>
            </a:r>
            <a:endParaRPr/>
          </a:p>
          <a:p>
            <a:pPr indent="-317500" lvl="1" marL="914400" rtl="0" algn="l">
              <a:spcBef>
                <a:spcPts val="0"/>
              </a:spcBef>
              <a:spcAft>
                <a:spcPts val="0"/>
              </a:spcAft>
              <a:buSzPts val="1400"/>
              <a:buChar char="○"/>
            </a:pPr>
            <a:r>
              <a:rPr lang="en"/>
              <a:t>Percentage of economically disadvantaged students and distance to the nearest subcenter (metrorail, people mover, etc.) have a correlation of (0.45)</a:t>
            </a:r>
            <a:endParaRPr/>
          </a:p>
          <a:p>
            <a:pPr indent="-317500" lvl="1" marL="914400" rtl="0" algn="l">
              <a:spcBef>
                <a:spcPts val="0"/>
              </a:spcBef>
              <a:spcAft>
                <a:spcPts val="0"/>
              </a:spcAft>
              <a:buSzPts val="1400"/>
              <a:buChar char="○"/>
            </a:pPr>
            <a:r>
              <a:rPr lang="en"/>
              <a:t>Sale Price and Mean Grade have a correlation of (0.28)</a:t>
            </a:r>
            <a:endParaRPr/>
          </a:p>
          <a:p>
            <a:pPr indent="-317500" lvl="1" marL="914400" rtl="0" algn="l">
              <a:spcBef>
                <a:spcPts val="0"/>
              </a:spcBef>
              <a:spcAft>
                <a:spcPts val="0"/>
              </a:spcAft>
              <a:buSzPts val="1400"/>
              <a:buChar char="○"/>
            </a:pPr>
            <a:r>
              <a:rPr lang="en"/>
              <a:t>Mean Grade and distance to the nearest highway have a correlation of (0.26), and mean grade and distance to </a:t>
            </a:r>
            <a:r>
              <a:rPr lang="en"/>
              <a:t>the</a:t>
            </a:r>
            <a:r>
              <a:rPr lang="en"/>
              <a:t> nearest body of water have a correlation of (0.22)</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58"/>
          <p:cNvPicPr preferRelativeResize="0"/>
          <p:nvPr/>
        </p:nvPicPr>
        <p:blipFill>
          <a:blip r:embed="rId3">
            <a:alphaModFix/>
          </a:blip>
          <a:stretch>
            <a:fillRect/>
          </a:stretch>
        </p:blipFill>
        <p:spPr>
          <a:xfrm>
            <a:off x="864025" y="94100"/>
            <a:ext cx="7415943" cy="48386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Scatterplot</a:t>
            </a:r>
            <a:endParaRPr/>
          </a:p>
        </p:txBody>
      </p:sp>
      <p:sp>
        <p:nvSpPr>
          <p:cNvPr id="336" name="Google Shape;336;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Plotting percentage of economically disadvantaged and minority students and adding a smoothing spline based on Generalized Additive Models (GAMs) it can be seen that there is a strong linear relationship between those two variables </a:t>
            </a:r>
            <a:endParaRPr/>
          </a:p>
          <a:p>
            <a:pPr indent="-342900" lvl="0" marL="457200" rtl="0" algn="l">
              <a:spcBef>
                <a:spcPts val="0"/>
              </a:spcBef>
              <a:spcAft>
                <a:spcPts val="0"/>
              </a:spcAft>
              <a:buSzPts val="1800"/>
              <a:buChar char="●"/>
            </a:pPr>
            <a:r>
              <a:rPr lang="en"/>
              <a:t>GAMs</a:t>
            </a:r>
            <a:endParaRPr/>
          </a:p>
          <a:p>
            <a:pPr indent="-317500" lvl="1" marL="914400" rtl="0" algn="l">
              <a:spcBef>
                <a:spcPts val="0"/>
              </a:spcBef>
              <a:spcAft>
                <a:spcPts val="0"/>
              </a:spcAft>
              <a:buSzPts val="1400"/>
              <a:buChar char="○"/>
            </a:pPr>
            <a:r>
              <a:rPr lang="en"/>
              <a:t>A generalized additive model is a type of statistical model that allows you to analyze relationships between a response variable (the variable you're trying to predict) and one or more predictor variables (the variables you're using to make predictions) that may not have a linear relationship with the response variable.</a:t>
            </a:r>
            <a:endParaRPr/>
          </a:p>
          <a:p>
            <a:pPr indent="-342900" lvl="0" marL="457200" rtl="0" algn="l">
              <a:spcBef>
                <a:spcPts val="0"/>
              </a:spcBef>
              <a:spcAft>
                <a:spcPts val="0"/>
              </a:spcAft>
              <a:buSzPts val="1800"/>
              <a:buChar char="●"/>
            </a:pPr>
            <a:r>
              <a:rPr lang="en"/>
              <a:t>Smoothing Spline</a:t>
            </a:r>
            <a:endParaRPr/>
          </a:p>
          <a:p>
            <a:pPr indent="-317500" lvl="1" marL="914400" rtl="0" algn="l">
              <a:spcBef>
                <a:spcPts val="0"/>
              </a:spcBef>
              <a:spcAft>
                <a:spcPts val="0"/>
              </a:spcAft>
              <a:buSzPts val="1400"/>
              <a:buChar char="○"/>
            </a:pPr>
            <a:r>
              <a:rPr lang="en"/>
              <a:t>A smoothing spline is a type of statistical tool used to smooth out noisy data, by creating a smooth curve that represents the underlying trend in the data. Essentially, a smoothing spline is a way to fit a curve to data points, in order to extract the general trend or pattern that the data follows.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 Analyses Outside of ArcGIS</a:t>
            </a:r>
            <a:endParaRPr/>
          </a:p>
        </p:txBody>
      </p:sp>
      <p:sp>
        <p:nvSpPr>
          <p:cNvPr id="342" name="Google Shape;342;p60"/>
          <p:cNvSpPr txBox="1"/>
          <p:nvPr/>
        </p:nvSpPr>
        <p:spPr>
          <a:xfrm>
            <a:off x="311700" y="1152475"/>
            <a:ext cx="8520600" cy="3416400"/>
          </a:xfrm>
          <a:prstGeom prst="rect">
            <a:avLst/>
          </a:prstGeom>
          <a:noFill/>
          <a:ln>
            <a:noFill/>
          </a:ln>
        </p:spPr>
        <p:txBody>
          <a:bodyPr anchorCtr="0" anchor="t" bIns="91425" lIns="91425" spcFirstLastPara="1" rIns="91425" wrap="square" tIns="91425">
            <a:normAutofit fontScale="77500" lnSpcReduction="20000"/>
          </a:bodyPr>
          <a:lstStyle/>
          <a:p>
            <a:pPr indent="-317182" lvl="0" marL="457200" rtl="0" algn="l">
              <a:lnSpc>
                <a:spcPct val="115000"/>
              </a:lnSpc>
              <a:spcBef>
                <a:spcPts val="0"/>
              </a:spcBef>
              <a:spcAft>
                <a:spcPts val="0"/>
              </a:spcAft>
              <a:buClr>
                <a:srgbClr val="ADADAD"/>
              </a:buClr>
              <a:buSzPct val="100000"/>
              <a:buChar char="●"/>
            </a:pPr>
            <a:r>
              <a:rPr lang="en" sz="1800">
                <a:solidFill>
                  <a:srgbClr val="ADADAD"/>
                </a:solidFill>
              </a:rPr>
              <a:t>The data was normalized to reduce the imbalance and make it normally distributed using standardization on all variables, this helped to improve the accuracy of the models </a:t>
            </a:r>
            <a:endParaRPr sz="1800">
              <a:solidFill>
                <a:srgbClr val="ADADAD"/>
              </a:solidFill>
            </a:endParaRPr>
          </a:p>
          <a:p>
            <a:pPr indent="-317182" lvl="0" marL="457200" rtl="0" algn="l">
              <a:lnSpc>
                <a:spcPct val="115000"/>
              </a:lnSpc>
              <a:spcBef>
                <a:spcPts val="0"/>
              </a:spcBef>
              <a:spcAft>
                <a:spcPts val="0"/>
              </a:spcAft>
              <a:buClr>
                <a:srgbClr val="ADADAD"/>
              </a:buClr>
              <a:buSzPct val="100000"/>
              <a:buChar char="●"/>
            </a:pPr>
            <a:r>
              <a:rPr lang="en" sz="1800">
                <a:solidFill>
                  <a:srgbClr val="ADADAD"/>
                </a:solidFill>
              </a:rPr>
              <a:t>The data was divided into training and validation sets at an 80/20 split.</a:t>
            </a:r>
            <a:endParaRPr sz="1800">
              <a:solidFill>
                <a:srgbClr val="ADADAD"/>
              </a:solidFill>
            </a:endParaRPr>
          </a:p>
          <a:p>
            <a:pPr indent="-317182" lvl="0" marL="457200" rtl="0" algn="l">
              <a:lnSpc>
                <a:spcPct val="115000"/>
              </a:lnSpc>
              <a:spcBef>
                <a:spcPts val="0"/>
              </a:spcBef>
              <a:spcAft>
                <a:spcPts val="0"/>
              </a:spcAft>
              <a:buClr>
                <a:srgbClr val="ADADAD"/>
              </a:buClr>
              <a:buSzPct val="100000"/>
              <a:buChar char="●"/>
            </a:pPr>
            <a:r>
              <a:rPr lang="en" sz="1800">
                <a:solidFill>
                  <a:srgbClr val="ADADAD"/>
                </a:solidFill>
              </a:rPr>
              <a:t>K=10 k-fold cross validation was applied for each method.</a:t>
            </a:r>
            <a:endParaRPr sz="1800">
              <a:solidFill>
                <a:srgbClr val="ADADAD"/>
              </a:solidFill>
            </a:endParaRPr>
          </a:p>
          <a:p>
            <a:pPr indent="-317182" lvl="0" marL="457200" rtl="0" algn="l">
              <a:lnSpc>
                <a:spcPct val="115000"/>
              </a:lnSpc>
              <a:spcBef>
                <a:spcPts val="0"/>
              </a:spcBef>
              <a:spcAft>
                <a:spcPts val="0"/>
              </a:spcAft>
              <a:buClr>
                <a:srgbClr val="ADADAD"/>
              </a:buClr>
              <a:buSzPct val="100000"/>
              <a:buChar char="●"/>
            </a:pPr>
            <a:r>
              <a:rPr lang="en" sz="1800">
                <a:solidFill>
                  <a:srgbClr val="ADADAD"/>
                </a:solidFill>
              </a:rPr>
              <a:t>Each model was evaluated by its R</a:t>
            </a:r>
            <a:r>
              <a:rPr baseline="30000" lang="en" sz="1800">
                <a:solidFill>
                  <a:srgbClr val="ADADAD"/>
                </a:solidFill>
              </a:rPr>
              <a:t>2</a:t>
            </a:r>
            <a:r>
              <a:rPr lang="en" sz="1800">
                <a:solidFill>
                  <a:srgbClr val="ADADAD"/>
                </a:solidFill>
              </a:rPr>
              <a:t> to understand how much of the variance in the model can be explained by the predictors.</a:t>
            </a:r>
            <a:endParaRPr sz="1800">
              <a:solidFill>
                <a:srgbClr val="ADADAD"/>
              </a:solidFill>
            </a:endParaRPr>
          </a:p>
          <a:p>
            <a:pPr indent="-317182" lvl="0" marL="457200" rtl="0" algn="l">
              <a:lnSpc>
                <a:spcPct val="115000"/>
              </a:lnSpc>
              <a:spcBef>
                <a:spcPts val="0"/>
              </a:spcBef>
              <a:spcAft>
                <a:spcPts val="0"/>
              </a:spcAft>
              <a:buClr>
                <a:srgbClr val="ADADAD"/>
              </a:buClr>
              <a:buSzPct val="100000"/>
              <a:buChar char="●"/>
            </a:pPr>
            <a:r>
              <a:rPr lang="en" sz="1800">
                <a:solidFill>
                  <a:srgbClr val="ADADAD"/>
                </a:solidFill>
              </a:rPr>
              <a:t>LASSO</a:t>
            </a:r>
            <a:endParaRPr sz="1800">
              <a:solidFill>
                <a:srgbClr val="ADADAD"/>
              </a:solidFill>
            </a:endParaRPr>
          </a:p>
          <a:p>
            <a:pPr indent="-297497" lvl="1" marL="914400" rtl="0" algn="l">
              <a:lnSpc>
                <a:spcPct val="115000"/>
              </a:lnSpc>
              <a:spcBef>
                <a:spcPts val="0"/>
              </a:spcBef>
              <a:spcAft>
                <a:spcPts val="0"/>
              </a:spcAft>
              <a:buClr>
                <a:srgbClr val="ADADAD"/>
              </a:buClr>
              <a:buSzPct val="100000"/>
              <a:buChar char="○"/>
            </a:pPr>
            <a:r>
              <a:rPr lang="en">
                <a:solidFill>
                  <a:srgbClr val="ADADAD"/>
                </a:solidFill>
              </a:rPr>
              <a:t>The best lambda was selected for tuning the LASSO model before predicting it on the validation set.</a:t>
            </a:r>
            <a:endParaRPr>
              <a:solidFill>
                <a:srgbClr val="ADADAD"/>
              </a:solidFill>
            </a:endParaRPr>
          </a:p>
          <a:p>
            <a:pPr indent="-297497" lvl="1" marL="914400" rtl="0" algn="l">
              <a:lnSpc>
                <a:spcPct val="115000"/>
              </a:lnSpc>
              <a:spcBef>
                <a:spcPts val="0"/>
              </a:spcBef>
              <a:spcAft>
                <a:spcPts val="0"/>
              </a:spcAft>
              <a:buClr>
                <a:srgbClr val="ADADAD"/>
              </a:buClr>
              <a:buSzPct val="100000"/>
              <a:buChar char="○"/>
            </a:pPr>
            <a:r>
              <a:rPr lang="en">
                <a:solidFill>
                  <a:srgbClr val="ADADAD"/>
                </a:solidFill>
              </a:rPr>
              <a:t>Cross-validation is included in the LASSO code by default</a:t>
            </a:r>
            <a:endParaRPr>
              <a:solidFill>
                <a:srgbClr val="ADADAD"/>
              </a:solidFill>
            </a:endParaRPr>
          </a:p>
          <a:p>
            <a:pPr indent="-317182" lvl="0" marL="457200" rtl="0" algn="l">
              <a:lnSpc>
                <a:spcPct val="115000"/>
              </a:lnSpc>
              <a:spcBef>
                <a:spcPts val="0"/>
              </a:spcBef>
              <a:spcAft>
                <a:spcPts val="0"/>
              </a:spcAft>
              <a:buClr>
                <a:srgbClr val="ADADAD"/>
              </a:buClr>
              <a:buSzPct val="100000"/>
              <a:buChar char="●"/>
            </a:pPr>
            <a:r>
              <a:rPr lang="en" sz="1800">
                <a:solidFill>
                  <a:srgbClr val="ADADAD"/>
                </a:solidFill>
              </a:rPr>
              <a:t>Random Forest</a:t>
            </a:r>
            <a:endParaRPr sz="1800">
              <a:solidFill>
                <a:srgbClr val="ADADAD"/>
              </a:solidFill>
            </a:endParaRPr>
          </a:p>
          <a:p>
            <a:pPr indent="-297497" lvl="1" marL="914400" rtl="0" algn="l">
              <a:lnSpc>
                <a:spcPct val="115000"/>
              </a:lnSpc>
              <a:spcBef>
                <a:spcPts val="0"/>
              </a:spcBef>
              <a:spcAft>
                <a:spcPts val="0"/>
              </a:spcAft>
              <a:buClr>
                <a:srgbClr val="ADADAD"/>
              </a:buClr>
              <a:buSzPct val="100000"/>
              <a:buChar char="○"/>
            </a:pPr>
            <a:r>
              <a:rPr lang="en">
                <a:solidFill>
                  <a:srgbClr val="ADADAD"/>
                </a:solidFill>
              </a:rPr>
              <a:t>Optimal mtry (the number of predictors at each node) was determined by dividing the total number of predictors by 3 for regression and 10-fold cross validation was performed</a:t>
            </a:r>
            <a:endParaRPr>
              <a:solidFill>
                <a:srgbClr val="ADADAD"/>
              </a:solidFill>
            </a:endParaRPr>
          </a:p>
          <a:p>
            <a:pPr indent="-317182" lvl="0" marL="457200" rtl="0" algn="l">
              <a:lnSpc>
                <a:spcPct val="115000"/>
              </a:lnSpc>
              <a:spcBef>
                <a:spcPts val="0"/>
              </a:spcBef>
              <a:spcAft>
                <a:spcPts val="0"/>
              </a:spcAft>
              <a:buClr>
                <a:srgbClr val="ADADAD"/>
              </a:buClr>
              <a:buSzPct val="100000"/>
              <a:buChar char="●"/>
            </a:pPr>
            <a:r>
              <a:rPr lang="en" sz="1800">
                <a:solidFill>
                  <a:srgbClr val="ADADAD"/>
                </a:solidFill>
              </a:rPr>
              <a:t>Boosting </a:t>
            </a:r>
            <a:endParaRPr sz="1800">
              <a:solidFill>
                <a:srgbClr val="ADADAD"/>
              </a:solidFill>
            </a:endParaRPr>
          </a:p>
          <a:p>
            <a:pPr indent="-297497" lvl="1" marL="914400" rtl="0" algn="l">
              <a:lnSpc>
                <a:spcPct val="115000"/>
              </a:lnSpc>
              <a:spcBef>
                <a:spcPts val="0"/>
              </a:spcBef>
              <a:spcAft>
                <a:spcPts val="0"/>
              </a:spcAft>
              <a:buClr>
                <a:srgbClr val="ADADAD"/>
              </a:buClr>
              <a:buSzPct val="100000"/>
              <a:buChar char="○"/>
            </a:pPr>
            <a:r>
              <a:rPr lang="en">
                <a:solidFill>
                  <a:srgbClr val="ADADAD"/>
                </a:solidFill>
              </a:rPr>
              <a:t>10-fold cross validation was performed</a:t>
            </a:r>
            <a:endParaRPr>
              <a:solidFill>
                <a:srgbClr val="ADADAD"/>
              </a:solidFill>
            </a:endParaRPr>
          </a:p>
          <a:p>
            <a:pPr indent="-317182" lvl="0" marL="457200" rtl="0" algn="l">
              <a:lnSpc>
                <a:spcPct val="115000"/>
              </a:lnSpc>
              <a:spcBef>
                <a:spcPts val="0"/>
              </a:spcBef>
              <a:spcAft>
                <a:spcPts val="0"/>
              </a:spcAft>
              <a:buClr>
                <a:srgbClr val="ADADAD"/>
              </a:buClr>
              <a:buSzPct val="100000"/>
              <a:buChar char="●"/>
            </a:pPr>
            <a:r>
              <a:rPr lang="en" sz="1800">
                <a:solidFill>
                  <a:srgbClr val="ADADAD"/>
                </a:solidFill>
              </a:rPr>
              <a:t>Bagging</a:t>
            </a:r>
            <a:endParaRPr sz="1800">
              <a:solidFill>
                <a:srgbClr val="ADADAD"/>
              </a:solidFill>
            </a:endParaRPr>
          </a:p>
          <a:p>
            <a:pPr indent="-297497" lvl="1" marL="914400" rtl="0" algn="l">
              <a:lnSpc>
                <a:spcPct val="115000"/>
              </a:lnSpc>
              <a:spcBef>
                <a:spcPts val="0"/>
              </a:spcBef>
              <a:spcAft>
                <a:spcPts val="0"/>
              </a:spcAft>
              <a:buClr>
                <a:srgbClr val="ADADAD"/>
              </a:buClr>
              <a:buSzPct val="100000"/>
              <a:buChar char="○"/>
            </a:pPr>
            <a:r>
              <a:rPr lang="en">
                <a:solidFill>
                  <a:srgbClr val="ADADAD"/>
                </a:solidFill>
              </a:rPr>
              <a:t>Mtry is set to the total number of predictors, and 10-fold cross validation was performed</a:t>
            </a:r>
            <a:endParaRPr>
              <a:solidFill>
                <a:srgbClr val="ADADAD"/>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Multiple Linear Regression</a:t>
            </a:r>
            <a:endParaRPr/>
          </a:p>
        </p:txBody>
      </p:sp>
      <p:sp>
        <p:nvSpPr>
          <p:cNvPr id="348" name="Google Shape;348;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a:bodyPr>
          <a:lstStyle/>
          <a:p>
            <a:pPr indent="-334327" lvl="0" marL="457200" rtl="0" algn="l">
              <a:spcBef>
                <a:spcPts val="0"/>
              </a:spcBef>
              <a:spcAft>
                <a:spcPts val="0"/>
              </a:spcAft>
              <a:buSzPct val="100000"/>
              <a:buChar char="●"/>
            </a:pPr>
            <a:r>
              <a:rPr lang="en"/>
              <a:t>Multiple linear regression is a statistical method used to model the relationship between a dependent variable (the variable you're trying to predict) and multiple independent variables (the variables you're using to make predictions). </a:t>
            </a:r>
            <a:endParaRPr/>
          </a:p>
          <a:p>
            <a:pPr indent="-334327" lvl="0" marL="457200" rtl="0" algn="l">
              <a:spcBef>
                <a:spcPts val="0"/>
              </a:spcBef>
              <a:spcAft>
                <a:spcPts val="0"/>
              </a:spcAft>
              <a:buSzPct val="100000"/>
              <a:buChar char="●"/>
            </a:pPr>
            <a:r>
              <a:rPr lang="en"/>
              <a:t>The goal of multiple linear regression is to find the best-fit linear equation that describes how the independent variables are related to the dependent variable.</a:t>
            </a:r>
            <a:endParaRPr/>
          </a:p>
          <a:p>
            <a:pPr indent="-334327" lvl="0" marL="457200" rtl="0" algn="l">
              <a:spcBef>
                <a:spcPts val="0"/>
              </a:spcBef>
              <a:spcAft>
                <a:spcPts val="0"/>
              </a:spcAft>
              <a:buSzPct val="100000"/>
              <a:buChar char="●"/>
            </a:pPr>
            <a:r>
              <a:rPr lang="en"/>
              <a:t>In other words, multiple linear regression allows you to predict the value of the dependent variable based on the values of several independent variables. </a:t>
            </a:r>
            <a:endParaRPr/>
          </a:p>
          <a:p>
            <a:pPr indent="-334327" lvl="0" marL="457200" rtl="0" algn="l">
              <a:spcBef>
                <a:spcPts val="0"/>
              </a:spcBef>
              <a:spcAft>
                <a:spcPts val="0"/>
              </a:spcAft>
              <a:buSzPct val="100000"/>
              <a:buChar char="●"/>
            </a:pPr>
            <a:r>
              <a:rPr lang="en"/>
              <a:t>For example, you might use multiple linear regression to predict someone's salary based on their education level, years of experience, and age.</a:t>
            </a:r>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State of the Art cont'd</a:t>
            </a:r>
            <a:endParaRPr/>
          </a:p>
        </p:txBody>
      </p:sp>
      <p:sp>
        <p:nvSpPr>
          <p:cNvPr id="79" name="Google Shape;79;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There is a clear relationship between childhood poverty and lower academic achievement, increased prevalence of behavior problems, and negative health outcomes.</a:t>
            </a:r>
            <a:r>
              <a:rPr baseline="30000" lang="en"/>
              <a:t>3</a:t>
            </a:r>
            <a:endParaRPr/>
          </a:p>
          <a:p>
            <a:pPr indent="-317500" lvl="1" marL="914400" rtl="0" algn="l">
              <a:spcBef>
                <a:spcPts val="0"/>
              </a:spcBef>
              <a:spcAft>
                <a:spcPts val="0"/>
              </a:spcAft>
              <a:buSzPts val="1400"/>
              <a:buChar char="○"/>
            </a:pPr>
            <a:r>
              <a:rPr lang="en"/>
              <a:t>Researchers assert that children from low-income families have lower levels of reading and math skills as early as kindergarten, and go on to complete less schooling than their affluent counterparts. </a:t>
            </a:r>
            <a:endParaRPr/>
          </a:p>
          <a:p>
            <a:pPr indent="-342900" lvl="0" marL="457200" rtl="0" algn="l">
              <a:spcBef>
                <a:spcPts val="0"/>
              </a:spcBef>
              <a:spcAft>
                <a:spcPts val="0"/>
              </a:spcAft>
              <a:buSzPts val="1800"/>
              <a:buChar char="●"/>
            </a:pPr>
            <a:r>
              <a:rPr lang="en"/>
              <a:t>Early childhood poverty seems to be particularly detrimental to child outcomes that extend beyond school performance.</a:t>
            </a:r>
            <a:r>
              <a:rPr baseline="30000" lang="en"/>
              <a:t>4</a:t>
            </a:r>
            <a:endParaRPr baseline="30000"/>
          </a:p>
          <a:p>
            <a:pPr indent="-342900" lvl="0" marL="457200" rtl="0" algn="l">
              <a:spcBef>
                <a:spcPts val="0"/>
              </a:spcBef>
              <a:spcAft>
                <a:spcPts val="0"/>
              </a:spcAft>
              <a:buSzPts val="1800"/>
              <a:buChar char="●"/>
            </a:pPr>
            <a:r>
              <a:rPr lang="en"/>
              <a:t>Other research found that elementary school construction projects increase reading scores by 0.15 standard deviations, and raise school enrollment and home prices in the area.</a:t>
            </a:r>
            <a:r>
              <a:rPr baseline="30000" lang="en"/>
              <a:t>5</a:t>
            </a:r>
            <a:endParaRPr baseline="300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6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t>Least Absolute Shrinkage and Selection Operator (LASSO)</a:t>
            </a:r>
            <a:endParaRPr sz="2420"/>
          </a:p>
        </p:txBody>
      </p:sp>
      <p:sp>
        <p:nvSpPr>
          <p:cNvPr id="354" name="Google Shape;354;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The lasso technique is a statistical method used to select the most important features (or variables) in a dataset, while simultaneously shrinking the coefficients of the less important features to zero. </a:t>
            </a:r>
            <a:endParaRPr/>
          </a:p>
          <a:p>
            <a:pPr indent="-342900" lvl="0" marL="457200" rtl="0" algn="l">
              <a:spcBef>
                <a:spcPts val="0"/>
              </a:spcBef>
              <a:spcAft>
                <a:spcPts val="0"/>
              </a:spcAft>
              <a:buSzPts val="1800"/>
              <a:buChar char="●"/>
            </a:pPr>
            <a:r>
              <a:rPr lang="en"/>
              <a:t>This helps to reduce the complexity of a model and improve its predictive accuracy. </a:t>
            </a:r>
            <a:endParaRPr/>
          </a:p>
          <a:p>
            <a:pPr indent="-342900" lvl="0" marL="457200" rtl="0" algn="l">
              <a:spcBef>
                <a:spcPts val="0"/>
              </a:spcBef>
              <a:spcAft>
                <a:spcPts val="0"/>
              </a:spcAft>
              <a:buSzPts val="1800"/>
              <a:buChar char="●"/>
            </a:pPr>
            <a:r>
              <a:rPr lang="en"/>
              <a:t>The lasso achieves this by introducing a penalty term to the regression equation that is proportional to the absolute value of the coefficients of the features. </a:t>
            </a:r>
            <a:endParaRPr/>
          </a:p>
          <a:p>
            <a:pPr indent="-342900" lvl="0" marL="457200" rtl="0" algn="l">
              <a:spcBef>
                <a:spcPts val="0"/>
              </a:spcBef>
              <a:spcAft>
                <a:spcPts val="0"/>
              </a:spcAft>
              <a:buSzPts val="1800"/>
              <a:buChar char="●"/>
            </a:pPr>
            <a:r>
              <a:rPr lang="en"/>
              <a:t>This penalty term encourages the model to select only the most important features and to shrink the coefficients of the less important features to zero. </a:t>
            </a:r>
            <a:endParaRPr/>
          </a:p>
          <a:p>
            <a:pPr indent="-342900" lvl="0" marL="457200" rtl="0" algn="l">
              <a:spcBef>
                <a:spcPts val="0"/>
              </a:spcBef>
              <a:spcAft>
                <a:spcPts val="0"/>
              </a:spcAft>
              <a:buSzPts val="1800"/>
              <a:buChar char="●"/>
            </a:pPr>
            <a:r>
              <a:rPr lang="en"/>
              <a:t>The lasso technique is particularly useful when working with high-dimensional datasets with many features.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Random Forest Regression</a:t>
            </a:r>
            <a:endParaRPr/>
          </a:p>
        </p:txBody>
      </p:sp>
      <p:sp>
        <p:nvSpPr>
          <p:cNvPr id="360" name="Google Shape;360;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The random forest regression technique is a popular machine learning algorithm used for regression problems, which involve predicting a continuous value based on input variables. </a:t>
            </a:r>
            <a:endParaRPr/>
          </a:p>
          <a:p>
            <a:pPr indent="-342900" lvl="0" marL="457200" rtl="0" algn="l">
              <a:spcBef>
                <a:spcPts val="0"/>
              </a:spcBef>
              <a:spcAft>
                <a:spcPts val="0"/>
              </a:spcAft>
              <a:buSzPts val="1800"/>
              <a:buChar char="●"/>
            </a:pPr>
            <a:r>
              <a:rPr lang="en"/>
              <a:t>The random forest algorithm creates a large number of decision trees, each trained on a random subset of the data and a random subset of the input variables. </a:t>
            </a:r>
            <a:endParaRPr/>
          </a:p>
          <a:p>
            <a:pPr indent="-342900" lvl="0" marL="457200" rtl="0" algn="l">
              <a:spcBef>
                <a:spcPts val="0"/>
              </a:spcBef>
              <a:spcAft>
                <a:spcPts val="0"/>
              </a:spcAft>
              <a:buSzPts val="1800"/>
              <a:buChar char="●"/>
            </a:pPr>
            <a:r>
              <a:rPr lang="en"/>
              <a:t>These decision trees work together to make a prediction by averaging the predictions of each individual tree. </a:t>
            </a:r>
            <a:endParaRPr/>
          </a:p>
          <a:p>
            <a:pPr indent="-342900" lvl="0" marL="457200" rtl="0" algn="l">
              <a:spcBef>
                <a:spcPts val="0"/>
              </a:spcBef>
              <a:spcAft>
                <a:spcPts val="0"/>
              </a:spcAft>
              <a:buSzPts val="1800"/>
              <a:buChar char="●"/>
            </a:pPr>
            <a:r>
              <a:rPr lang="en"/>
              <a:t>The random forest algorithm is particularly powerful because it is able to capture complex and non-linear relationships between variables and handle large datasets with many input variables.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Bootstrap Aggregating (Bagging)</a:t>
            </a:r>
            <a:endParaRPr/>
          </a:p>
        </p:txBody>
      </p:sp>
      <p:sp>
        <p:nvSpPr>
          <p:cNvPr id="366" name="Google Shape;366;p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Bagging is a statistical method used to reduce the variance of a prediction model by combining the results of multiple models trained on different subsets of the data. </a:t>
            </a:r>
            <a:endParaRPr/>
          </a:p>
          <a:p>
            <a:pPr indent="-342900" lvl="0" marL="457200" rtl="0" algn="l">
              <a:spcBef>
                <a:spcPts val="0"/>
              </a:spcBef>
              <a:spcAft>
                <a:spcPts val="0"/>
              </a:spcAft>
              <a:buSzPts val="1800"/>
              <a:buChar char="●"/>
            </a:pPr>
            <a:r>
              <a:rPr lang="en"/>
              <a:t>The bagging technique involves taking multiple bootstrap samples of the original dataset (that is, randomly selecting subsets of the data with replacement), and training a separate model on each sample. </a:t>
            </a:r>
            <a:endParaRPr/>
          </a:p>
          <a:p>
            <a:pPr indent="-342900" lvl="0" marL="457200" rtl="0" algn="l">
              <a:spcBef>
                <a:spcPts val="0"/>
              </a:spcBef>
              <a:spcAft>
                <a:spcPts val="0"/>
              </a:spcAft>
              <a:buSzPts val="1800"/>
              <a:buChar char="●"/>
            </a:pPr>
            <a:r>
              <a:rPr lang="en"/>
              <a:t>The final prediction is then obtained by aggregating the predictions of each individual model (for example, by taking the average or the majority vote). </a:t>
            </a:r>
            <a:endParaRPr/>
          </a:p>
          <a:p>
            <a:pPr indent="-342900" lvl="0" marL="457200" rtl="0" algn="l">
              <a:spcBef>
                <a:spcPts val="0"/>
              </a:spcBef>
              <a:spcAft>
                <a:spcPts val="0"/>
              </a:spcAft>
              <a:buSzPts val="1800"/>
              <a:buChar char="●"/>
            </a:pPr>
            <a:r>
              <a:rPr lang="en"/>
              <a:t>The bagging technique can be applied to a wide range of prediction models, from decision trees to linear regression models to neural networks. </a:t>
            </a:r>
            <a:endParaRPr/>
          </a:p>
          <a:p>
            <a:pPr indent="-342900" lvl="0" marL="457200" rtl="0" algn="l">
              <a:spcBef>
                <a:spcPts val="0"/>
              </a:spcBef>
              <a:spcAft>
                <a:spcPts val="0"/>
              </a:spcAft>
              <a:buSzPts val="1800"/>
              <a:buChar char="●"/>
            </a:pPr>
            <a:r>
              <a:rPr lang="en"/>
              <a:t>In this analysis it is applied to the Random Forest Regressor.</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Boosting</a:t>
            </a:r>
            <a:endParaRPr/>
          </a:p>
        </p:txBody>
      </p:sp>
      <p:sp>
        <p:nvSpPr>
          <p:cNvPr id="372" name="Google Shape;372;p6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Boosting is a statistical method used to improve the accuracy of a prediction model by iteratively combining weak models into a stronger one. </a:t>
            </a:r>
            <a:endParaRPr/>
          </a:p>
          <a:p>
            <a:pPr indent="-334327" lvl="0" marL="457200" rtl="0" algn="l">
              <a:spcBef>
                <a:spcPts val="0"/>
              </a:spcBef>
              <a:spcAft>
                <a:spcPts val="0"/>
              </a:spcAft>
              <a:buSzPct val="100000"/>
              <a:buChar char="●"/>
            </a:pPr>
            <a:r>
              <a:rPr lang="en"/>
              <a:t>The boosting technique involves training a series of models, each of which is focused on correcting the errors of the previous model. </a:t>
            </a:r>
            <a:endParaRPr/>
          </a:p>
          <a:p>
            <a:pPr indent="-334327" lvl="0" marL="457200" rtl="0" algn="l">
              <a:spcBef>
                <a:spcPts val="0"/>
              </a:spcBef>
              <a:spcAft>
                <a:spcPts val="0"/>
              </a:spcAft>
              <a:buSzPct val="100000"/>
              <a:buChar char="●"/>
            </a:pPr>
            <a:r>
              <a:rPr lang="en"/>
              <a:t>In other words, each new model is trained to predict the errors that were made by the previous model. </a:t>
            </a:r>
            <a:endParaRPr/>
          </a:p>
          <a:p>
            <a:pPr indent="-334327" lvl="0" marL="457200" rtl="0" algn="l">
              <a:spcBef>
                <a:spcPts val="0"/>
              </a:spcBef>
              <a:spcAft>
                <a:spcPts val="0"/>
              </a:spcAft>
              <a:buSzPct val="100000"/>
              <a:buChar char="●"/>
            </a:pPr>
            <a:r>
              <a:rPr lang="en"/>
              <a:t>This process continues until a predefined stopping criterion is met. </a:t>
            </a:r>
            <a:endParaRPr/>
          </a:p>
          <a:p>
            <a:pPr indent="-334327" lvl="0" marL="457200" rtl="0" algn="l">
              <a:spcBef>
                <a:spcPts val="0"/>
              </a:spcBef>
              <a:spcAft>
                <a:spcPts val="0"/>
              </a:spcAft>
              <a:buSzPct val="100000"/>
              <a:buChar char="●"/>
            </a:pPr>
            <a:r>
              <a:rPr lang="en"/>
              <a:t>The final prediction is then obtained by combining the predictions of all the individual models using a weighted average. </a:t>
            </a:r>
            <a:endParaRPr/>
          </a:p>
          <a:p>
            <a:pPr indent="-334327" lvl="0" marL="457200" rtl="0" algn="l">
              <a:spcBef>
                <a:spcPts val="0"/>
              </a:spcBef>
              <a:spcAft>
                <a:spcPts val="0"/>
              </a:spcAft>
              <a:buSzPct val="100000"/>
              <a:buChar char="●"/>
            </a:pPr>
            <a:r>
              <a:rPr lang="en"/>
              <a:t>The boosting technique can be applied to a wide range of prediction models, from decision trees to linear regression models to neural networks. </a:t>
            </a:r>
            <a:endParaRPr/>
          </a:p>
          <a:p>
            <a:pPr indent="-334327" lvl="0" marL="457200" rtl="0" algn="l">
              <a:spcBef>
                <a:spcPts val="0"/>
              </a:spcBef>
              <a:spcAft>
                <a:spcPts val="0"/>
              </a:spcAft>
              <a:buSzPct val="100000"/>
              <a:buChar char="●"/>
            </a:pPr>
            <a:r>
              <a:rPr lang="en"/>
              <a:t>It is a powerful method for improving the accuracy and robustness of prediction models.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RMSE and Adjusted R</a:t>
            </a:r>
            <a:r>
              <a:rPr baseline="30000" lang="en"/>
              <a:t>2</a:t>
            </a:r>
            <a:endParaRPr baseline="30000"/>
          </a:p>
        </p:txBody>
      </p:sp>
      <p:sp>
        <p:nvSpPr>
          <p:cNvPr id="378" name="Google Shape;378;p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Root mean square error (RMSE) is a measure of the difference between the predicted and actual values of a variable in a regression model. </a:t>
            </a:r>
            <a:endParaRPr/>
          </a:p>
          <a:p>
            <a:pPr indent="-317500" lvl="1" marL="914400" rtl="0" algn="l">
              <a:spcBef>
                <a:spcPts val="0"/>
              </a:spcBef>
              <a:spcAft>
                <a:spcPts val="0"/>
              </a:spcAft>
              <a:buSzPts val="1400"/>
              <a:buChar char="○"/>
            </a:pPr>
            <a:r>
              <a:rPr lang="en"/>
              <a:t>It is calculated as the square root of the average of the squared differences between the predicted values and the actual values. </a:t>
            </a:r>
            <a:endParaRPr/>
          </a:p>
          <a:p>
            <a:pPr indent="-317500" lvl="1" marL="914400" rtl="0" algn="l">
              <a:spcBef>
                <a:spcPts val="0"/>
              </a:spcBef>
              <a:spcAft>
                <a:spcPts val="0"/>
              </a:spcAft>
              <a:buSzPts val="1400"/>
              <a:buChar char="○"/>
            </a:pPr>
            <a:r>
              <a:rPr lang="en"/>
              <a:t>The RMSE is often used as a measure of the accuracy of a regression model, with lower values indicating better accuracy. </a:t>
            </a:r>
            <a:endParaRPr/>
          </a:p>
          <a:p>
            <a:pPr indent="-342900" lvl="0" marL="457200" rtl="0" algn="l">
              <a:spcBef>
                <a:spcPts val="0"/>
              </a:spcBef>
              <a:spcAft>
                <a:spcPts val="0"/>
              </a:spcAft>
              <a:buSzPts val="1800"/>
              <a:buChar char="●"/>
            </a:pPr>
            <a:r>
              <a:rPr lang="en"/>
              <a:t>The adjusted r-squared is a modified version of the r-squared statistic used in regression analysis that takes into account the number of variables in the model. </a:t>
            </a:r>
            <a:endParaRPr/>
          </a:p>
          <a:p>
            <a:pPr indent="-317500" lvl="1" marL="914400" rtl="0" algn="l">
              <a:spcBef>
                <a:spcPts val="0"/>
              </a:spcBef>
              <a:spcAft>
                <a:spcPts val="0"/>
              </a:spcAft>
              <a:buSzPts val="1400"/>
              <a:buChar char="○"/>
            </a:pPr>
            <a:r>
              <a:rPr lang="en"/>
              <a:t>The r-squared statistic measures the proportion of the variation in the dependent variable that is explained by the independent variables in the model. </a:t>
            </a:r>
            <a:endParaRPr/>
          </a:p>
          <a:p>
            <a:pPr indent="-317500" lvl="1" marL="914400" rtl="0" algn="l">
              <a:spcBef>
                <a:spcPts val="0"/>
              </a:spcBef>
              <a:spcAft>
                <a:spcPts val="0"/>
              </a:spcAft>
              <a:buSzPts val="1400"/>
              <a:buChar char="○"/>
            </a:pPr>
            <a:r>
              <a:rPr lang="en"/>
              <a:t>The adjusted r-squared is a useful measure of the goodness of fit of a regression model, as it provides a more accurate measure of the model's explanatory power than the standard r-squared.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Building - Elementary School Mean Grade</a:t>
            </a:r>
            <a:endParaRPr/>
          </a:p>
        </p:txBody>
      </p:sp>
      <p:graphicFrame>
        <p:nvGraphicFramePr>
          <p:cNvPr id="384" name="Google Shape;384;p67"/>
          <p:cNvGraphicFramePr/>
          <p:nvPr/>
        </p:nvGraphicFramePr>
        <p:xfrm>
          <a:off x="2015800" y="1467500"/>
          <a:ext cx="3000000" cy="3000000"/>
        </p:xfrm>
        <a:graphic>
          <a:graphicData uri="http://schemas.openxmlformats.org/drawingml/2006/table">
            <a:tbl>
              <a:tblPr>
                <a:noFill/>
                <a:tableStyleId>{698C80C4-16F0-4EFE-9465-465E19427F4C}</a:tableStyleId>
              </a:tblPr>
              <a:tblGrid>
                <a:gridCol w="1704125"/>
                <a:gridCol w="1704125"/>
                <a:gridCol w="1704125"/>
              </a:tblGrid>
              <a:tr h="433650">
                <a:tc>
                  <a:txBody>
                    <a:bodyPr/>
                    <a:lstStyle/>
                    <a:p>
                      <a:pPr indent="0" lvl="0" marL="0" rtl="0" algn="ctr">
                        <a:spcBef>
                          <a:spcPts val="0"/>
                        </a:spcBef>
                        <a:spcAft>
                          <a:spcPts val="0"/>
                        </a:spcAft>
                        <a:buNone/>
                      </a:pPr>
                      <a:r>
                        <a:rPr b="1" lang="en" sz="1600">
                          <a:solidFill>
                            <a:srgbClr val="ADADAD"/>
                          </a:solidFill>
                        </a:rPr>
                        <a:t>Model</a:t>
                      </a:r>
                      <a:endParaRPr b="1" sz="1600">
                        <a:solidFill>
                          <a:srgbClr val="ADADAD"/>
                        </a:solidFill>
                      </a:endParaRPr>
                    </a:p>
                  </a:txBody>
                  <a:tcPr marT="91425" marB="91425" marR="91425" marL="91425">
                    <a:lnL cap="flat" cmpd="sng" w="9525">
                      <a:solidFill>
                        <a:srgbClr val="ADADAD"/>
                      </a:solidFill>
                      <a:prstDash val="solid"/>
                      <a:round/>
                      <a:headEnd len="sm" w="sm" type="none"/>
                      <a:tailEnd len="sm" w="sm" type="none"/>
                    </a:lnL>
                    <a:lnR cap="flat" cmpd="sng" w="9525">
                      <a:solidFill>
                        <a:srgbClr val="ADADAD"/>
                      </a:solidFill>
                      <a:prstDash val="solid"/>
                      <a:round/>
                      <a:headEnd len="sm" w="sm" type="none"/>
                      <a:tailEnd len="sm" w="sm" type="none"/>
                    </a:lnR>
                    <a:lnT cap="flat" cmpd="sng" w="9525">
                      <a:solidFill>
                        <a:srgbClr val="ADADAD"/>
                      </a:solidFill>
                      <a:prstDash val="solid"/>
                      <a:round/>
                      <a:headEnd len="sm" w="sm" type="none"/>
                      <a:tailEnd len="sm" w="sm" type="none"/>
                    </a:lnT>
                    <a:lnB cap="flat" cmpd="sng" w="9525">
                      <a:solidFill>
                        <a:srgbClr val="ADADAD"/>
                      </a:solidFill>
                      <a:prstDash val="solid"/>
                      <a:round/>
                      <a:headEnd len="sm" w="sm" type="none"/>
                      <a:tailEnd len="sm" w="sm" type="none"/>
                    </a:lnB>
                    <a:solidFill>
                      <a:srgbClr val="303030"/>
                    </a:solidFill>
                  </a:tcPr>
                </a:tc>
                <a:tc>
                  <a:txBody>
                    <a:bodyPr/>
                    <a:lstStyle/>
                    <a:p>
                      <a:pPr indent="0" lvl="0" marL="0" rtl="0" algn="ctr">
                        <a:spcBef>
                          <a:spcPts val="0"/>
                        </a:spcBef>
                        <a:spcAft>
                          <a:spcPts val="0"/>
                        </a:spcAft>
                        <a:buNone/>
                      </a:pPr>
                      <a:r>
                        <a:rPr b="1" lang="en" sz="1600">
                          <a:solidFill>
                            <a:srgbClr val="ADADAD"/>
                          </a:solidFill>
                        </a:rPr>
                        <a:t>Test </a:t>
                      </a:r>
                      <a:r>
                        <a:rPr b="1" lang="en" sz="1600">
                          <a:solidFill>
                            <a:srgbClr val="ADADAD"/>
                          </a:solidFill>
                        </a:rPr>
                        <a:t>R</a:t>
                      </a:r>
                      <a:r>
                        <a:rPr b="1" baseline="30000" lang="en" sz="1600">
                          <a:solidFill>
                            <a:srgbClr val="ADADAD"/>
                          </a:solidFill>
                        </a:rPr>
                        <a:t>2</a:t>
                      </a:r>
                      <a:endParaRPr b="1" baseline="30000" sz="1600">
                        <a:solidFill>
                          <a:srgbClr val="ADADAD"/>
                        </a:solidFill>
                      </a:endParaRPr>
                    </a:p>
                  </a:txBody>
                  <a:tcPr marT="91425" marB="91425" marR="91425" marL="91425">
                    <a:lnL cap="flat" cmpd="sng" w="9525">
                      <a:solidFill>
                        <a:srgbClr val="ADADAD"/>
                      </a:solidFill>
                      <a:prstDash val="solid"/>
                      <a:round/>
                      <a:headEnd len="sm" w="sm" type="none"/>
                      <a:tailEnd len="sm" w="sm" type="none"/>
                    </a:lnL>
                    <a:lnR cap="flat" cmpd="sng" w="9525">
                      <a:solidFill>
                        <a:srgbClr val="ADADAD"/>
                      </a:solidFill>
                      <a:prstDash val="solid"/>
                      <a:round/>
                      <a:headEnd len="sm" w="sm" type="none"/>
                      <a:tailEnd len="sm" w="sm" type="none"/>
                    </a:lnR>
                    <a:lnT cap="flat" cmpd="sng" w="9525">
                      <a:solidFill>
                        <a:srgbClr val="ADADAD"/>
                      </a:solidFill>
                      <a:prstDash val="solid"/>
                      <a:round/>
                      <a:headEnd len="sm" w="sm" type="none"/>
                      <a:tailEnd len="sm" w="sm" type="none"/>
                    </a:lnT>
                    <a:lnB cap="flat" cmpd="sng" w="9525">
                      <a:solidFill>
                        <a:srgbClr val="ADADAD"/>
                      </a:solidFill>
                      <a:prstDash val="solid"/>
                      <a:round/>
                      <a:headEnd len="sm" w="sm" type="none"/>
                      <a:tailEnd len="sm" w="sm" type="none"/>
                    </a:lnB>
                    <a:solidFill>
                      <a:srgbClr val="303030"/>
                    </a:solidFill>
                  </a:tcPr>
                </a:tc>
                <a:tc>
                  <a:txBody>
                    <a:bodyPr/>
                    <a:lstStyle/>
                    <a:p>
                      <a:pPr indent="0" lvl="0" marL="0" rtl="0" algn="ctr">
                        <a:spcBef>
                          <a:spcPts val="0"/>
                        </a:spcBef>
                        <a:spcAft>
                          <a:spcPts val="0"/>
                        </a:spcAft>
                        <a:buNone/>
                      </a:pPr>
                      <a:r>
                        <a:rPr b="1" lang="en" sz="1600">
                          <a:solidFill>
                            <a:srgbClr val="ADADAD"/>
                          </a:solidFill>
                        </a:rPr>
                        <a:t>Test RMSE</a:t>
                      </a:r>
                      <a:endParaRPr b="1" sz="1600">
                        <a:solidFill>
                          <a:srgbClr val="ADADAD"/>
                        </a:solidFill>
                      </a:endParaRPr>
                    </a:p>
                  </a:txBody>
                  <a:tcPr marT="91425" marB="91425" marR="91425" marL="91425">
                    <a:lnL cap="flat" cmpd="sng" w="9525">
                      <a:solidFill>
                        <a:srgbClr val="ADADAD"/>
                      </a:solidFill>
                      <a:prstDash val="solid"/>
                      <a:round/>
                      <a:headEnd len="sm" w="sm" type="none"/>
                      <a:tailEnd len="sm" w="sm" type="none"/>
                    </a:lnL>
                    <a:lnR cap="flat" cmpd="sng" w="9525">
                      <a:solidFill>
                        <a:srgbClr val="ADADAD"/>
                      </a:solidFill>
                      <a:prstDash val="solid"/>
                      <a:round/>
                      <a:headEnd len="sm" w="sm" type="none"/>
                      <a:tailEnd len="sm" w="sm" type="none"/>
                    </a:lnR>
                    <a:lnT cap="flat" cmpd="sng" w="9525">
                      <a:solidFill>
                        <a:srgbClr val="ADADAD"/>
                      </a:solidFill>
                      <a:prstDash val="solid"/>
                      <a:round/>
                      <a:headEnd len="sm" w="sm" type="none"/>
                      <a:tailEnd len="sm" w="sm" type="none"/>
                    </a:lnT>
                    <a:lnB cap="flat" cmpd="sng" w="9525">
                      <a:solidFill>
                        <a:srgbClr val="ADADAD"/>
                      </a:solidFill>
                      <a:prstDash val="solid"/>
                      <a:round/>
                      <a:headEnd len="sm" w="sm" type="none"/>
                      <a:tailEnd len="sm" w="sm" type="none"/>
                    </a:lnB>
                    <a:solidFill>
                      <a:srgbClr val="303030"/>
                    </a:solidFill>
                  </a:tcPr>
                </a:tc>
              </a:tr>
              <a:tr h="667175">
                <a:tc>
                  <a:txBody>
                    <a:bodyPr/>
                    <a:lstStyle/>
                    <a:p>
                      <a:pPr indent="0" lvl="0" marL="0" rtl="0" algn="l">
                        <a:spcBef>
                          <a:spcPts val="0"/>
                        </a:spcBef>
                        <a:spcAft>
                          <a:spcPts val="0"/>
                        </a:spcAft>
                        <a:buNone/>
                      </a:pPr>
                      <a:r>
                        <a:rPr lang="en">
                          <a:solidFill>
                            <a:srgbClr val="ADADAD"/>
                          </a:solidFill>
                        </a:rPr>
                        <a:t>Multiple </a:t>
                      </a:r>
                      <a:r>
                        <a:rPr lang="en">
                          <a:solidFill>
                            <a:srgbClr val="ADADAD"/>
                          </a:solidFill>
                        </a:rPr>
                        <a:t>Linear Regression</a:t>
                      </a:r>
                      <a:endParaRPr>
                        <a:solidFill>
                          <a:srgbClr val="ADADAD"/>
                        </a:solidFill>
                      </a:endParaRPr>
                    </a:p>
                  </a:txBody>
                  <a:tcPr marT="91425" marB="91425" marR="91425" marL="91425">
                    <a:lnL cap="flat" cmpd="sng" w="9525">
                      <a:solidFill>
                        <a:srgbClr val="ADADAD"/>
                      </a:solidFill>
                      <a:prstDash val="solid"/>
                      <a:round/>
                      <a:headEnd len="sm" w="sm" type="none"/>
                      <a:tailEnd len="sm" w="sm" type="none"/>
                    </a:lnL>
                    <a:lnR cap="flat" cmpd="sng" w="9525">
                      <a:solidFill>
                        <a:srgbClr val="ADADAD"/>
                      </a:solidFill>
                      <a:prstDash val="solid"/>
                      <a:round/>
                      <a:headEnd len="sm" w="sm" type="none"/>
                      <a:tailEnd len="sm" w="sm" type="none"/>
                    </a:lnR>
                    <a:lnT cap="flat" cmpd="sng" w="9525">
                      <a:solidFill>
                        <a:srgbClr val="ADADAD"/>
                      </a:solidFill>
                      <a:prstDash val="solid"/>
                      <a:round/>
                      <a:headEnd len="sm" w="sm" type="none"/>
                      <a:tailEnd len="sm" w="sm" type="none"/>
                    </a:lnT>
                    <a:lnB cap="flat" cmpd="sng" w="9525">
                      <a:solidFill>
                        <a:srgbClr val="ADADAD"/>
                      </a:solidFill>
                      <a:prstDash val="solid"/>
                      <a:round/>
                      <a:headEnd len="sm" w="sm" type="none"/>
                      <a:tailEnd len="sm" w="sm" type="none"/>
                    </a:lnB>
                    <a:solidFill>
                      <a:srgbClr val="303030"/>
                    </a:solidFill>
                  </a:tcPr>
                </a:tc>
                <a:tc>
                  <a:txBody>
                    <a:bodyPr/>
                    <a:lstStyle/>
                    <a:p>
                      <a:pPr indent="0" lvl="0" marL="0" rtl="0" algn="ctr">
                        <a:spcBef>
                          <a:spcPts val="0"/>
                        </a:spcBef>
                        <a:spcAft>
                          <a:spcPts val="0"/>
                        </a:spcAft>
                        <a:buNone/>
                      </a:pPr>
                      <a:r>
                        <a:rPr lang="en">
                          <a:solidFill>
                            <a:srgbClr val="ADADAD"/>
                          </a:solidFill>
                        </a:rPr>
                        <a:t>0.58</a:t>
                      </a:r>
                      <a:endParaRPr>
                        <a:solidFill>
                          <a:srgbClr val="ADADAD"/>
                        </a:solidFill>
                      </a:endParaRPr>
                    </a:p>
                  </a:txBody>
                  <a:tcPr marT="38100" marB="38100" marR="76200" marL="76200" anchor="ctr">
                    <a:lnL cap="flat" cmpd="sng" w="9525">
                      <a:solidFill>
                        <a:srgbClr val="ADADAD"/>
                      </a:solidFill>
                      <a:prstDash val="solid"/>
                      <a:round/>
                      <a:headEnd len="sm" w="sm" type="none"/>
                      <a:tailEnd len="sm" w="sm" type="none"/>
                    </a:lnL>
                    <a:lnR cap="flat" cmpd="sng" w="9525">
                      <a:solidFill>
                        <a:srgbClr val="ADADAD"/>
                      </a:solidFill>
                      <a:prstDash val="solid"/>
                      <a:round/>
                      <a:headEnd len="sm" w="sm" type="none"/>
                      <a:tailEnd len="sm" w="sm" type="none"/>
                    </a:lnR>
                    <a:lnT cap="flat" cmpd="sng" w="9525">
                      <a:solidFill>
                        <a:srgbClr val="ADADAD"/>
                      </a:solidFill>
                      <a:prstDash val="solid"/>
                      <a:round/>
                      <a:headEnd len="sm" w="sm" type="none"/>
                      <a:tailEnd len="sm" w="sm" type="none"/>
                    </a:lnT>
                    <a:lnB cap="flat" cmpd="sng" w="9525">
                      <a:solidFill>
                        <a:srgbClr val="ADADAD"/>
                      </a:solidFill>
                      <a:prstDash val="solid"/>
                      <a:round/>
                      <a:headEnd len="sm" w="sm" type="none"/>
                      <a:tailEnd len="sm" w="sm" type="none"/>
                    </a:lnB>
                    <a:solidFill>
                      <a:srgbClr val="303030"/>
                    </a:solidFill>
                  </a:tcPr>
                </a:tc>
                <a:tc>
                  <a:txBody>
                    <a:bodyPr/>
                    <a:lstStyle/>
                    <a:p>
                      <a:pPr indent="0" lvl="0" marL="0" rtl="0" algn="ctr">
                        <a:spcBef>
                          <a:spcPts val="0"/>
                        </a:spcBef>
                        <a:spcAft>
                          <a:spcPts val="0"/>
                        </a:spcAft>
                        <a:buNone/>
                      </a:pPr>
                      <a:r>
                        <a:rPr lang="en">
                          <a:solidFill>
                            <a:srgbClr val="ADADAD"/>
                          </a:solidFill>
                        </a:rPr>
                        <a:t>0.616</a:t>
                      </a:r>
                      <a:endParaRPr>
                        <a:solidFill>
                          <a:srgbClr val="ADADAD"/>
                        </a:solidFill>
                      </a:endParaRPr>
                    </a:p>
                  </a:txBody>
                  <a:tcPr marT="38100" marB="38100" marR="76200" marL="76200" anchor="ctr">
                    <a:lnL cap="flat" cmpd="sng" w="9525">
                      <a:solidFill>
                        <a:srgbClr val="ADADAD"/>
                      </a:solidFill>
                      <a:prstDash val="solid"/>
                      <a:round/>
                      <a:headEnd len="sm" w="sm" type="none"/>
                      <a:tailEnd len="sm" w="sm" type="none"/>
                    </a:lnL>
                    <a:lnR cap="flat" cmpd="sng" w="9525">
                      <a:solidFill>
                        <a:srgbClr val="ADADAD"/>
                      </a:solidFill>
                      <a:prstDash val="solid"/>
                      <a:round/>
                      <a:headEnd len="sm" w="sm" type="none"/>
                      <a:tailEnd len="sm" w="sm" type="none"/>
                    </a:lnR>
                    <a:lnT cap="flat" cmpd="sng" w="9525">
                      <a:solidFill>
                        <a:srgbClr val="ADADAD"/>
                      </a:solidFill>
                      <a:prstDash val="solid"/>
                      <a:round/>
                      <a:headEnd len="sm" w="sm" type="none"/>
                      <a:tailEnd len="sm" w="sm" type="none"/>
                    </a:lnT>
                    <a:lnB cap="flat" cmpd="sng" w="9525">
                      <a:solidFill>
                        <a:srgbClr val="ADADAD"/>
                      </a:solidFill>
                      <a:prstDash val="solid"/>
                      <a:round/>
                      <a:headEnd len="sm" w="sm" type="none"/>
                      <a:tailEnd len="sm" w="sm" type="none"/>
                    </a:lnB>
                    <a:solidFill>
                      <a:srgbClr val="303030"/>
                    </a:solidFill>
                  </a:tcPr>
                </a:tc>
              </a:tr>
              <a:tr h="417000">
                <a:tc>
                  <a:txBody>
                    <a:bodyPr/>
                    <a:lstStyle/>
                    <a:p>
                      <a:pPr indent="0" lvl="0" marL="0" rtl="0" algn="l">
                        <a:spcBef>
                          <a:spcPts val="0"/>
                        </a:spcBef>
                        <a:spcAft>
                          <a:spcPts val="0"/>
                        </a:spcAft>
                        <a:buNone/>
                      </a:pPr>
                      <a:r>
                        <a:rPr lang="en">
                          <a:solidFill>
                            <a:srgbClr val="ADADAD"/>
                          </a:solidFill>
                        </a:rPr>
                        <a:t>LASSO</a:t>
                      </a:r>
                      <a:endParaRPr>
                        <a:solidFill>
                          <a:srgbClr val="ADADAD"/>
                        </a:solidFill>
                      </a:endParaRPr>
                    </a:p>
                  </a:txBody>
                  <a:tcPr marT="91425" marB="91425" marR="91425" marL="91425">
                    <a:lnL cap="flat" cmpd="sng" w="9525">
                      <a:solidFill>
                        <a:srgbClr val="ADADAD"/>
                      </a:solidFill>
                      <a:prstDash val="solid"/>
                      <a:round/>
                      <a:headEnd len="sm" w="sm" type="none"/>
                      <a:tailEnd len="sm" w="sm" type="none"/>
                    </a:lnL>
                    <a:lnR cap="flat" cmpd="sng" w="9525">
                      <a:solidFill>
                        <a:srgbClr val="ADADAD"/>
                      </a:solidFill>
                      <a:prstDash val="solid"/>
                      <a:round/>
                      <a:headEnd len="sm" w="sm" type="none"/>
                      <a:tailEnd len="sm" w="sm" type="none"/>
                    </a:lnR>
                    <a:lnT cap="flat" cmpd="sng" w="9525">
                      <a:solidFill>
                        <a:srgbClr val="ADADAD"/>
                      </a:solidFill>
                      <a:prstDash val="solid"/>
                      <a:round/>
                      <a:headEnd len="sm" w="sm" type="none"/>
                      <a:tailEnd len="sm" w="sm" type="none"/>
                    </a:lnT>
                    <a:lnB cap="flat" cmpd="sng" w="9525">
                      <a:solidFill>
                        <a:srgbClr val="ADADAD"/>
                      </a:solidFill>
                      <a:prstDash val="solid"/>
                      <a:round/>
                      <a:headEnd len="sm" w="sm" type="none"/>
                      <a:tailEnd len="sm" w="sm" type="none"/>
                    </a:lnB>
                    <a:solidFill>
                      <a:srgbClr val="303030"/>
                    </a:solidFill>
                  </a:tcPr>
                </a:tc>
                <a:tc>
                  <a:txBody>
                    <a:bodyPr/>
                    <a:lstStyle/>
                    <a:p>
                      <a:pPr indent="0" lvl="0" marL="0" rtl="0" algn="ctr">
                        <a:spcBef>
                          <a:spcPts val="0"/>
                        </a:spcBef>
                        <a:spcAft>
                          <a:spcPts val="0"/>
                        </a:spcAft>
                        <a:buNone/>
                      </a:pPr>
                      <a:r>
                        <a:rPr lang="en">
                          <a:solidFill>
                            <a:srgbClr val="ADADAD"/>
                          </a:solidFill>
                        </a:rPr>
                        <a:t>0.58</a:t>
                      </a:r>
                      <a:endParaRPr>
                        <a:solidFill>
                          <a:srgbClr val="ADADAD"/>
                        </a:solidFill>
                      </a:endParaRPr>
                    </a:p>
                  </a:txBody>
                  <a:tcPr marT="38100" marB="38100" marR="76200" marL="76200" anchor="ctr">
                    <a:lnL cap="flat" cmpd="sng" w="9525">
                      <a:solidFill>
                        <a:srgbClr val="ADADAD"/>
                      </a:solidFill>
                      <a:prstDash val="solid"/>
                      <a:round/>
                      <a:headEnd len="sm" w="sm" type="none"/>
                      <a:tailEnd len="sm" w="sm" type="none"/>
                    </a:lnL>
                    <a:lnR cap="flat" cmpd="sng" w="9525">
                      <a:solidFill>
                        <a:srgbClr val="ADADAD"/>
                      </a:solidFill>
                      <a:prstDash val="solid"/>
                      <a:round/>
                      <a:headEnd len="sm" w="sm" type="none"/>
                      <a:tailEnd len="sm" w="sm" type="none"/>
                    </a:lnR>
                    <a:lnT cap="flat" cmpd="sng" w="9525">
                      <a:solidFill>
                        <a:srgbClr val="ADADAD"/>
                      </a:solidFill>
                      <a:prstDash val="solid"/>
                      <a:round/>
                      <a:headEnd len="sm" w="sm" type="none"/>
                      <a:tailEnd len="sm" w="sm" type="none"/>
                    </a:lnT>
                    <a:lnB cap="flat" cmpd="sng" w="9525">
                      <a:solidFill>
                        <a:srgbClr val="ADADAD"/>
                      </a:solidFill>
                      <a:prstDash val="solid"/>
                      <a:round/>
                      <a:headEnd len="sm" w="sm" type="none"/>
                      <a:tailEnd len="sm" w="sm" type="none"/>
                    </a:lnB>
                    <a:solidFill>
                      <a:srgbClr val="303030"/>
                    </a:solidFill>
                  </a:tcPr>
                </a:tc>
                <a:tc>
                  <a:txBody>
                    <a:bodyPr/>
                    <a:lstStyle/>
                    <a:p>
                      <a:pPr indent="0" lvl="0" marL="0" rtl="0" algn="ctr">
                        <a:spcBef>
                          <a:spcPts val="0"/>
                        </a:spcBef>
                        <a:spcAft>
                          <a:spcPts val="0"/>
                        </a:spcAft>
                        <a:buNone/>
                      </a:pPr>
                      <a:r>
                        <a:rPr lang="en">
                          <a:solidFill>
                            <a:srgbClr val="ADADAD"/>
                          </a:solidFill>
                        </a:rPr>
                        <a:t>0.617</a:t>
                      </a:r>
                      <a:endParaRPr>
                        <a:solidFill>
                          <a:srgbClr val="ADADAD"/>
                        </a:solidFill>
                      </a:endParaRPr>
                    </a:p>
                  </a:txBody>
                  <a:tcPr marT="38100" marB="38100" marR="76200" marL="76200" anchor="ctr">
                    <a:lnL cap="flat" cmpd="sng" w="9525">
                      <a:solidFill>
                        <a:srgbClr val="ADADAD"/>
                      </a:solidFill>
                      <a:prstDash val="solid"/>
                      <a:round/>
                      <a:headEnd len="sm" w="sm" type="none"/>
                      <a:tailEnd len="sm" w="sm" type="none"/>
                    </a:lnL>
                    <a:lnR cap="flat" cmpd="sng" w="9525">
                      <a:solidFill>
                        <a:srgbClr val="ADADAD"/>
                      </a:solidFill>
                      <a:prstDash val="solid"/>
                      <a:round/>
                      <a:headEnd len="sm" w="sm" type="none"/>
                      <a:tailEnd len="sm" w="sm" type="none"/>
                    </a:lnR>
                    <a:lnT cap="flat" cmpd="sng" w="9525">
                      <a:solidFill>
                        <a:srgbClr val="ADADAD"/>
                      </a:solidFill>
                      <a:prstDash val="solid"/>
                      <a:round/>
                      <a:headEnd len="sm" w="sm" type="none"/>
                      <a:tailEnd len="sm" w="sm" type="none"/>
                    </a:lnT>
                    <a:lnB cap="flat" cmpd="sng" w="9525">
                      <a:solidFill>
                        <a:srgbClr val="ADADAD"/>
                      </a:solidFill>
                      <a:prstDash val="solid"/>
                      <a:round/>
                      <a:headEnd len="sm" w="sm" type="none"/>
                      <a:tailEnd len="sm" w="sm" type="none"/>
                    </a:lnB>
                    <a:solidFill>
                      <a:srgbClr val="303030"/>
                    </a:solidFill>
                  </a:tcPr>
                </a:tc>
              </a:tr>
              <a:tr h="417000">
                <a:tc>
                  <a:txBody>
                    <a:bodyPr/>
                    <a:lstStyle/>
                    <a:p>
                      <a:pPr indent="0" lvl="0" marL="0" rtl="0" algn="l">
                        <a:spcBef>
                          <a:spcPts val="0"/>
                        </a:spcBef>
                        <a:spcAft>
                          <a:spcPts val="0"/>
                        </a:spcAft>
                        <a:buNone/>
                      </a:pPr>
                      <a:r>
                        <a:rPr lang="en">
                          <a:solidFill>
                            <a:srgbClr val="ADADAD"/>
                          </a:solidFill>
                        </a:rPr>
                        <a:t>Random Forest</a:t>
                      </a:r>
                      <a:endParaRPr>
                        <a:solidFill>
                          <a:srgbClr val="ADADAD"/>
                        </a:solidFill>
                      </a:endParaRPr>
                    </a:p>
                  </a:txBody>
                  <a:tcPr marT="91425" marB="91425" marR="91425" marL="91425">
                    <a:lnL cap="flat" cmpd="sng" w="9525">
                      <a:solidFill>
                        <a:srgbClr val="ADADAD"/>
                      </a:solidFill>
                      <a:prstDash val="solid"/>
                      <a:round/>
                      <a:headEnd len="sm" w="sm" type="none"/>
                      <a:tailEnd len="sm" w="sm" type="none"/>
                    </a:lnL>
                    <a:lnR cap="flat" cmpd="sng" w="9525">
                      <a:solidFill>
                        <a:srgbClr val="ADADAD"/>
                      </a:solidFill>
                      <a:prstDash val="solid"/>
                      <a:round/>
                      <a:headEnd len="sm" w="sm" type="none"/>
                      <a:tailEnd len="sm" w="sm" type="none"/>
                    </a:lnR>
                    <a:lnT cap="flat" cmpd="sng" w="9525">
                      <a:solidFill>
                        <a:srgbClr val="ADADAD"/>
                      </a:solidFill>
                      <a:prstDash val="solid"/>
                      <a:round/>
                      <a:headEnd len="sm" w="sm" type="none"/>
                      <a:tailEnd len="sm" w="sm" type="none"/>
                    </a:lnT>
                    <a:lnB cap="flat" cmpd="sng" w="9525">
                      <a:solidFill>
                        <a:srgbClr val="ADADAD"/>
                      </a:solidFill>
                      <a:prstDash val="solid"/>
                      <a:round/>
                      <a:headEnd len="sm" w="sm" type="none"/>
                      <a:tailEnd len="sm" w="sm" type="none"/>
                    </a:lnB>
                    <a:solidFill>
                      <a:srgbClr val="303030"/>
                    </a:solidFill>
                  </a:tcPr>
                </a:tc>
                <a:tc>
                  <a:txBody>
                    <a:bodyPr/>
                    <a:lstStyle/>
                    <a:p>
                      <a:pPr indent="0" lvl="0" marL="0" rtl="0" algn="ctr">
                        <a:spcBef>
                          <a:spcPts val="0"/>
                        </a:spcBef>
                        <a:spcAft>
                          <a:spcPts val="0"/>
                        </a:spcAft>
                        <a:buNone/>
                      </a:pPr>
                      <a:r>
                        <a:rPr lang="en">
                          <a:solidFill>
                            <a:srgbClr val="ADADAD"/>
                          </a:solidFill>
                        </a:rPr>
                        <a:t>0.997</a:t>
                      </a:r>
                      <a:endParaRPr>
                        <a:solidFill>
                          <a:srgbClr val="ADADAD"/>
                        </a:solidFill>
                      </a:endParaRPr>
                    </a:p>
                  </a:txBody>
                  <a:tcPr marT="38100" marB="38100" marR="76200" marL="76200" anchor="ctr">
                    <a:lnL cap="flat" cmpd="sng" w="9525">
                      <a:solidFill>
                        <a:srgbClr val="ADADAD"/>
                      </a:solidFill>
                      <a:prstDash val="solid"/>
                      <a:round/>
                      <a:headEnd len="sm" w="sm" type="none"/>
                      <a:tailEnd len="sm" w="sm" type="none"/>
                    </a:lnL>
                    <a:lnR cap="flat" cmpd="sng" w="9525">
                      <a:solidFill>
                        <a:srgbClr val="ADADAD"/>
                      </a:solidFill>
                      <a:prstDash val="solid"/>
                      <a:round/>
                      <a:headEnd len="sm" w="sm" type="none"/>
                      <a:tailEnd len="sm" w="sm" type="none"/>
                    </a:lnR>
                    <a:lnT cap="flat" cmpd="sng" w="9525">
                      <a:solidFill>
                        <a:srgbClr val="ADADAD"/>
                      </a:solidFill>
                      <a:prstDash val="solid"/>
                      <a:round/>
                      <a:headEnd len="sm" w="sm" type="none"/>
                      <a:tailEnd len="sm" w="sm" type="none"/>
                    </a:lnT>
                    <a:lnB cap="flat" cmpd="sng" w="9525">
                      <a:solidFill>
                        <a:srgbClr val="ADADAD"/>
                      </a:solidFill>
                      <a:prstDash val="solid"/>
                      <a:round/>
                      <a:headEnd len="sm" w="sm" type="none"/>
                      <a:tailEnd len="sm" w="sm" type="none"/>
                    </a:lnB>
                    <a:solidFill>
                      <a:srgbClr val="303030"/>
                    </a:solidFill>
                  </a:tcPr>
                </a:tc>
                <a:tc>
                  <a:txBody>
                    <a:bodyPr/>
                    <a:lstStyle/>
                    <a:p>
                      <a:pPr indent="0" lvl="0" marL="0" rtl="0" algn="ctr">
                        <a:spcBef>
                          <a:spcPts val="0"/>
                        </a:spcBef>
                        <a:spcAft>
                          <a:spcPts val="0"/>
                        </a:spcAft>
                        <a:buNone/>
                      </a:pPr>
                      <a:r>
                        <a:rPr lang="en">
                          <a:solidFill>
                            <a:srgbClr val="ADADAD"/>
                          </a:solidFill>
                        </a:rPr>
                        <a:t>0.052</a:t>
                      </a:r>
                      <a:endParaRPr>
                        <a:solidFill>
                          <a:srgbClr val="ADADAD"/>
                        </a:solidFill>
                      </a:endParaRPr>
                    </a:p>
                  </a:txBody>
                  <a:tcPr marT="38100" marB="38100" marR="76200" marL="76200" anchor="ctr">
                    <a:lnL cap="flat" cmpd="sng" w="9525">
                      <a:solidFill>
                        <a:srgbClr val="ADADAD"/>
                      </a:solidFill>
                      <a:prstDash val="solid"/>
                      <a:round/>
                      <a:headEnd len="sm" w="sm" type="none"/>
                      <a:tailEnd len="sm" w="sm" type="none"/>
                    </a:lnL>
                    <a:lnR cap="flat" cmpd="sng" w="9525">
                      <a:solidFill>
                        <a:srgbClr val="ADADAD"/>
                      </a:solidFill>
                      <a:prstDash val="solid"/>
                      <a:round/>
                      <a:headEnd len="sm" w="sm" type="none"/>
                      <a:tailEnd len="sm" w="sm" type="none"/>
                    </a:lnR>
                    <a:lnT cap="flat" cmpd="sng" w="9525">
                      <a:solidFill>
                        <a:srgbClr val="ADADAD"/>
                      </a:solidFill>
                      <a:prstDash val="solid"/>
                      <a:round/>
                      <a:headEnd len="sm" w="sm" type="none"/>
                      <a:tailEnd len="sm" w="sm" type="none"/>
                    </a:lnT>
                    <a:lnB cap="flat" cmpd="sng" w="9525">
                      <a:solidFill>
                        <a:srgbClr val="ADADAD"/>
                      </a:solidFill>
                      <a:prstDash val="solid"/>
                      <a:round/>
                      <a:headEnd len="sm" w="sm" type="none"/>
                      <a:tailEnd len="sm" w="sm" type="none"/>
                    </a:lnB>
                    <a:solidFill>
                      <a:srgbClr val="303030"/>
                    </a:solidFill>
                  </a:tcPr>
                </a:tc>
              </a:tr>
              <a:tr h="417000">
                <a:tc>
                  <a:txBody>
                    <a:bodyPr/>
                    <a:lstStyle/>
                    <a:p>
                      <a:pPr indent="0" lvl="0" marL="0" rtl="0" algn="l">
                        <a:spcBef>
                          <a:spcPts val="0"/>
                        </a:spcBef>
                        <a:spcAft>
                          <a:spcPts val="0"/>
                        </a:spcAft>
                        <a:buNone/>
                      </a:pPr>
                      <a:r>
                        <a:rPr lang="en">
                          <a:solidFill>
                            <a:schemeClr val="lt1"/>
                          </a:solidFill>
                        </a:rPr>
                        <a:t>Bagging</a:t>
                      </a:r>
                      <a:endParaRPr>
                        <a:solidFill>
                          <a:schemeClr val="lt1"/>
                        </a:solidFill>
                      </a:endParaRPr>
                    </a:p>
                  </a:txBody>
                  <a:tcPr marT="91425" marB="91425" marR="91425" marL="91425">
                    <a:lnL cap="flat" cmpd="sng" w="9525">
                      <a:solidFill>
                        <a:srgbClr val="ADADAD"/>
                      </a:solidFill>
                      <a:prstDash val="solid"/>
                      <a:round/>
                      <a:headEnd len="sm" w="sm" type="none"/>
                      <a:tailEnd len="sm" w="sm" type="none"/>
                    </a:lnL>
                    <a:lnR cap="flat" cmpd="sng" w="9525">
                      <a:solidFill>
                        <a:srgbClr val="ADADAD"/>
                      </a:solidFill>
                      <a:prstDash val="solid"/>
                      <a:round/>
                      <a:headEnd len="sm" w="sm" type="none"/>
                      <a:tailEnd len="sm" w="sm" type="none"/>
                    </a:lnR>
                    <a:lnT cap="flat" cmpd="sng" w="9525">
                      <a:solidFill>
                        <a:srgbClr val="ADADAD"/>
                      </a:solidFill>
                      <a:prstDash val="solid"/>
                      <a:round/>
                      <a:headEnd len="sm" w="sm" type="none"/>
                      <a:tailEnd len="sm" w="sm" type="none"/>
                    </a:lnT>
                    <a:lnB cap="flat" cmpd="sng" w="9525">
                      <a:solidFill>
                        <a:srgbClr val="ADADAD"/>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a:solidFill>
                            <a:schemeClr val="lt1"/>
                          </a:solidFill>
                        </a:rPr>
                        <a:t>0.998</a:t>
                      </a:r>
                      <a:endParaRPr>
                        <a:solidFill>
                          <a:schemeClr val="lt1"/>
                        </a:solidFill>
                      </a:endParaRPr>
                    </a:p>
                  </a:txBody>
                  <a:tcPr marT="38100" marB="38100" marR="76200" marL="76200" anchor="ctr">
                    <a:lnL cap="flat" cmpd="sng" w="9525">
                      <a:solidFill>
                        <a:srgbClr val="ADADAD"/>
                      </a:solidFill>
                      <a:prstDash val="solid"/>
                      <a:round/>
                      <a:headEnd len="sm" w="sm" type="none"/>
                      <a:tailEnd len="sm" w="sm" type="none"/>
                    </a:lnL>
                    <a:lnR cap="flat" cmpd="sng" w="9525">
                      <a:solidFill>
                        <a:srgbClr val="ADADAD"/>
                      </a:solidFill>
                      <a:prstDash val="solid"/>
                      <a:round/>
                      <a:headEnd len="sm" w="sm" type="none"/>
                      <a:tailEnd len="sm" w="sm" type="none"/>
                    </a:lnR>
                    <a:lnT cap="flat" cmpd="sng" w="9525">
                      <a:solidFill>
                        <a:srgbClr val="ADADAD"/>
                      </a:solidFill>
                      <a:prstDash val="solid"/>
                      <a:round/>
                      <a:headEnd len="sm" w="sm" type="none"/>
                      <a:tailEnd len="sm" w="sm" type="none"/>
                    </a:lnT>
                    <a:lnB cap="flat" cmpd="sng" w="9525">
                      <a:solidFill>
                        <a:srgbClr val="ADADAD"/>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a:solidFill>
                            <a:schemeClr val="lt1"/>
                          </a:solidFill>
                        </a:rPr>
                        <a:t>0.043</a:t>
                      </a:r>
                      <a:endParaRPr>
                        <a:solidFill>
                          <a:schemeClr val="lt1"/>
                        </a:solidFill>
                      </a:endParaRPr>
                    </a:p>
                  </a:txBody>
                  <a:tcPr marT="38100" marB="38100" marR="76200" marL="76200" anchor="ctr">
                    <a:lnL cap="flat" cmpd="sng" w="9525">
                      <a:solidFill>
                        <a:srgbClr val="ADADAD"/>
                      </a:solidFill>
                      <a:prstDash val="solid"/>
                      <a:round/>
                      <a:headEnd len="sm" w="sm" type="none"/>
                      <a:tailEnd len="sm" w="sm" type="none"/>
                    </a:lnL>
                    <a:lnR cap="flat" cmpd="sng" w="9525">
                      <a:solidFill>
                        <a:srgbClr val="ADADAD"/>
                      </a:solidFill>
                      <a:prstDash val="solid"/>
                      <a:round/>
                      <a:headEnd len="sm" w="sm" type="none"/>
                      <a:tailEnd len="sm" w="sm" type="none"/>
                    </a:lnR>
                    <a:lnT cap="flat" cmpd="sng" w="9525">
                      <a:solidFill>
                        <a:srgbClr val="ADADAD"/>
                      </a:solidFill>
                      <a:prstDash val="solid"/>
                      <a:round/>
                      <a:headEnd len="sm" w="sm" type="none"/>
                      <a:tailEnd len="sm" w="sm" type="none"/>
                    </a:lnT>
                    <a:lnB cap="flat" cmpd="sng" w="9525">
                      <a:solidFill>
                        <a:srgbClr val="ADADAD"/>
                      </a:solidFill>
                      <a:prstDash val="solid"/>
                      <a:round/>
                      <a:headEnd len="sm" w="sm" type="none"/>
                      <a:tailEnd len="sm" w="sm" type="none"/>
                    </a:lnB>
                    <a:solidFill>
                      <a:schemeClr val="dk1"/>
                    </a:solidFill>
                  </a:tcPr>
                </a:tc>
              </a:tr>
              <a:tr h="417000">
                <a:tc>
                  <a:txBody>
                    <a:bodyPr/>
                    <a:lstStyle/>
                    <a:p>
                      <a:pPr indent="0" lvl="0" marL="0" rtl="0" algn="l">
                        <a:spcBef>
                          <a:spcPts val="0"/>
                        </a:spcBef>
                        <a:spcAft>
                          <a:spcPts val="0"/>
                        </a:spcAft>
                        <a:buNone/>
                      </a:pPr>
                      <a:r>
                        <a:rPr lang="en">
                          <a:solidFill>
                            <a:srgbClr val="ADADAD"/>
                          </a:solidFill>
                        </a:rPr>
                        <a:t>Boosting</a:t>
                      </a:r>
                      <a:endParaRPr>
                        <a:solidFill>
                          <a:srgbClr val="ADADAD"/>
                        </a:solidFill>
                      </a:endParaRPr>
                    </a:p>
                  </a:txBody>
                  <a:tcPr marT="91425" marB="91425" marR="91425" marL="91425">
                    <a:lnL cap="flat" cmpd="sng" w="9525">
                      <a:solidFill>
                        <a:srgbClr val="ADADAD"/>
                      </a:solidFill>
                      <a:prstDash val="solid"/>
                      <a:round/>
                      <a:headEnd len="sm" w="sm" type="none"/>
                      <a:tailEnd len="sm" w="sm" type="none"/>
                    </a:lnL>
                    <a:lnR cap="flat" cmpd="sng" w="9525">
                      <a:solidFill>
                        <a:srgbClr val="ADADAD"/>
                      </a:solidFill>
                      <a:prstDash val="solid"/>
                      <a:round/>
                      <a:headEnd len="sm" w="sm" type="none"/>
                      <a:tailEnd len="sm" w="sm" type="none"/>
                    </a:lnR>
                    <a:lnT cap="flat" cmpd="sng" w="9525">
                      <a:solidFill>
                        <a:srgbClr val="ADADAD"/>
                      </a:solidFill>
                      <a:prstDash val="solid"/>
                      <a:round/>
                      <a:headEnd len="sm" w="sm" type="none"/>
                      <a:tailEnd len="sm" w="sm" type="none"/>
                    </a:lnT>
                    <a:lnB cap="flat" cmpd="sng" w="9525">
                      <a:solidFill>
                        <a:srgbClr val="ADADAD"/>
                      </a:solidFill>
                      <a:prstDash val="solid"/>
                      <a:round/>
                      <a:headEnd len="sm" w="sm" type="none"/>
                      <a:tailEnd len="sm" w="sm" type="none"/>
                    </a:lnB>
                    <a:solidFill>
                      <a:srgbClr val="303030"/>
                    </a:solidFill>
                  </a:tcPr>
                </a:tc>
                <a:tc>
                  <a:txBody>
                    <a:bodyPr/>
                    <a:lstStyle/>
                    <a:p>
                      <a:pPr indent="0" lvl="0" marL="0" rtl="0" algn="ctr">
                        <a:spcBef>
                          <a:spcPts val="0"/>
                        </a:spcBef>
                        <a:spcAft>
                          <a:spcPts val="0"/>
                        </a:spcAft>
                        <a:buNone/>
                      </a:pPr>
                      <a:r>
                        <a:rPr lang="en">
                          <a:solidFill>
                            <a:srgbClr val="ADADAD"/>
                          </a:solidFill>
                        </a:rPr>
                        <a:t>0.997</a:t>
                      </a:r>
                      <a:endParaRPr>
                        <a:solidFill>
                          <a:srgbClr val="ADADAD"/>
                        </a:solidFill>
                      </a:endParaRPr>
                    </a:p>
                  </a:txBody>
                  <a:tcPr marT="38100" marB="38100" marR="76200" marL="76200" anchor="ctr">
                    <a:lnL cap="flat" cmpd="sng" w="9525">
                      <a:solidFill>
                        <a:srgbClr val="ADADAD"/>
                      </a:solidFill>
                      <a:prstDash val="solid"/>
                      <a:round/>
                      <a:headEnd len="sm" w="sm" type="none"/>
                      <a:tailEnd len="sm" w="sm" type="none"/>
                    </a:lnL>
                    <a:lnR cap="flat" cmpd="sng" w="9525">
                      <a:solidFill>
                        <a:srgbClr val="ADADAD"/>
                      </a:solidFill>
                      <a:prstDash val="solid"/>
                      <a:round/>
                      <a:headEnd len="sm" w="sm" type="none"/>
                      <a:tailEnd len="sm" w="sm" type="none"/>
                    </a:lnR>
                    <a:lnT cap="flat" cmpd="sng" w="9525">
                      <a:solidFill>
                        <a:srgbClr val="ADADAD"/>
                      </a:solidFill>
                      <a:prstDash val="solid"/>
                      <a:round/>
                      <a:headEnd len="sm" w="sm" type="none"/>
                      <a:tailEnd len="sm" w="sm" type="none"/>
                    </a:lnT>
                    <a:lnB cap="flat" cmpd="sng" w="9525">
                      <a:solidFill>
                        <a:srgbClr val="ADADAD"/>
                      </a:solidFill>
                      <a:prstDash val="solid"/>
                      <a:round/>
                      <a:headEnd len="sm" w="sm" type="none"/>
                      <a:tailEnd len="sm" w="sm" type="none"/>
                    </a:lnB>
                    <a:solidFill>
                      <a:srgbClr val="303030"/>
                    </a:solidFill>
                  </a:tcPr>
                </a:tc>
                <a:tc>
                  <a:txBody>
                    <a:bodyPr/>
                    <a:lstStyle/>
                    <a:p>
                      <a:pPr indent="0" lvl="0" marL="0" rtl="0" algn="ctr">
                        <a:spcBef>
                          <a:spcPts val="0"/>
                        </a:spcBef>
                        <a:spcAft>
                          <a:spcPts val="0"/>
                        </a:spcAft>
                        <a:buNone/>
                      </a:pPr>
                      <a:r>
                        <a:rPr lang="en">
                          <a:solidFill>
                            <a:srgbClr val="ADADAD"/>
                          </a:solidFill>
                        </a:rPr>
                        <a:t>0.053</a:t>
                      </a:r>
                      <a:endParaRPr>
                        <a:solidFill>
                          <a:srgbClr val="ADADAD"/>
                        </a:solidFill>
                      </a:endParaRPr>
                    </a:p>
                  </a:txBody>
                  <a:tcPr marT="38100" marB="38100" marR="76200" marL="76200" anchor="ctr">
                    <a:lnL cap="flat" cmpd="sng" w="9525">
                      <a:solidFill>
                        <a:srgbClr val="ADADAD"/>
                      </a:solidFill>
                      <a:prstDash val="solid"/>
                      <a:round/>
                      <a:headEnd len="sm" w="sm" type="none"/>
                      <a:tailEnd len="sm" w="sm" type="none"/>
                    </a:lnL>
                    <a:lnR cap="flat" cmpd="sng" w="9525">
                      <a:solidFill>
                        <a:srgbClr val="ADADAD"/>
                      </a:solidFill>
                      <a:prstDash val="solid"/>
                      <a:round/>
                      <a:headEnd len="sm" w="sm" type="none"/>
                      <a:tailEnd len="sm" w="sm" type="none"/>
                    </a:lnR>
                    <a:lnT cap="flat" cmpd="sng" w="9525">
                      <a:solidFill>
                        <a:srgbClr val="ADADAD"/>
                      </a:solidFill>
                      <a:prstDash val="solid"/>
                      <a:round/>
                      <a:headEnd len="sm" w="sm" type="none"/>
                      <a:tailEnd len="sm" w="sm" type="none"/>
                    </a:lnT>
                    <a:lnB cap="flat" cmpd="sng" w="9525">
                      <a:solidFill>
                        <a:srgbClr val="ADADAD"/>
                      </a:solidFill>
                      <a:prstDash val="solid"/>
                      <a:round/>
                      <a:headEnd len="sm" w="sm" type="none"/>
                      <a:tailEnd len="sm" w="sm" type="none"/>
                    </a:lnB>
                    <a:solidFill>
                      <a:srgbClr val="303030"/>
                    </a:solidFill>
                  </a:tcPr>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Multiple Linear Regression</a:t>
            </a:r>
            <a:endParaRPr/>
          </a:p>
        </p:txBody>
      </p:sp>
      <p:sp>
        <p:nvSpPr>
          <p:cNvPr id="390" name="Google Shape;390;p68"/>
          <p:cNvSpPr txBox="1"/>
          <p:nvPr>
            <p:ph idx="1" type="body"/>
          </p:nvPr>
        </p:nvSpPr>
        <p:spPr>
          <a:xfrm>
            <a:off x="311700" y="1152475"/>
            <a:ext cx="4585200" cy="3821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Mean grade was fit against 20 predictors</a:t>
            </a:r>
            <a:endParaRPr/>
          </a:p>
          <a:p>
            <a:pPr indent="-342900" lvl="0" marL="457200" rtl="0" algn="l">
              <a:spcBef>
                <a:spcPts val="0"/>
              </a:spcBef>
              <a:spcAft>
                <a:spcPts val="0"/>
              </a:spcAft>
              <a:buSzPts val="1800"/>
              <a:buChar char="●"/>
            </a:pPr>
            <a:r>
              <a:rPr lang="en"/>
              <a:t>Sale price was not a </a:t>
            </a:r>
            <a:r>
              <a:rPr lang="en"/>
              <a:t>significant</a:t>
            </a:r>
            <a:r>
              <a:rPr lang="en"/>
              <a:t> predictor of mean grade</a:t>
            </a:r>
            <a:endParaRPr/>
          </a:p>
          <a:p>
            <a:pPr indent="-342900" lvl="0" marL="457200" rtl="0" algn="l">
              <a:spcBef>
                <a:spcPts val="0"/>
              </a:spcBef>
              <a:spcAft>
                <a:spcPts val="0"/>
              </a:spcAft>
              <a:buSzPts val="1800"/>
              <a:buChar char="●"/>
            </a:pPr>
            <a:r>
              <a:rPr lang="en"/>
              <a:t>Latitude, longitude, distance to the nearest railway, ocean, business district, nearest subcenter (metrorail), nearest highway, and population per square mile are notable significant predictors</a:t>
            </a:r>
            <a:endParaRPr/>
          </a:p>
        </p:txBody>
      </p:sp>
      <p:pic>
        <p:nvPicPr>
          <p:cNvPr id="391" name="Google Shape;391;p68"/>
          <p:cNvPicPr preferRelativeResize="0"/>
          <p:nvPr/>
        </p:nvPicPr>
        <p:blipFill>
          <a:blip r:embed="rId3">
            <a:alphaModFix/>
          </a:blip>
          <a:stretch>
            <a:fillRect/>
          </a:stretch>
        </p:blipFill>
        <p:spPr>
          <a:xfrm>
            <a:off x="5501199" y="1036751"/>
            <a:ext cx="3532024" cy="405254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Boosting</a:t>
            </a:r>
            <a:endParaRPr/>
          </a:p>
        </p:txBody>
      </p:sp>
      <p:sp>
        <p:nvSpPr>
          <p:cNvPr id="397" name="Google Shape;397;p69"/>
          <p:cNvSpPr txBox="1"/>
          <p:nvPr>
            <p:ph idx="1" type="body"/>
          </p:nvPr>
        </p:nvSpPr>
        <p:spPr>
          <a:xfrm>
            <a:off x="311700" y="1152475"/>
            <a:ext cx="4260300" cy="3821100"/>
          </a:xfrm>
          <a:prstGeom prst="rect">
            <a:avLst/>
          </a:prstGeom>
        </p:spPr>
        <p:txBody>
          <a:bodyPr anchorCtr="0" anchor="t" bIns="91425" lIns="91425" spcFirstLastPara="1" rIns="91425" wrap="square" tIns="91425">
            <a:normAutofit fontScale="77500" lnSpcReduction="20000"/>
          </a:bodyPr>
          <a:lstStyle/>
          <a:p>
            <a:pPr indent="-317182" lvl="0" marL="457200" rtl="0" algn="l">
              <a:spcBef>
                <a:spcPts val="0"/>
              </a:spcBef>
              <a:spcAft>
                <a:spcPts val="0"/>
              </a:spcAft>
              <a:buSzPct val="100000"/>
              <a:buChar char="●"/>
            </a:pPr>
            <a:r>
              <a:rPr lang="en"/>
              <a:t>Boosting was used to look at the most influential variables in the model for predicting mean grade with a non-linear model</a:t>
            </a:r>
            <a:endParaRPr/>
          </a:p>
          <a:p>
            <a:pPr indent="-317182" lvl="0" marL="457200" rtl="0" algn="l">
              <a:spcBef>
                <a:spcPts val="0"/>
              </a:spcBef>
              <a:spcAft>
                <a:spcPts val="0"/>
              </a:spcAft>
              <a:buSzPct val="100000"/>
              <a:buChar char="●"/>
            </a:pPr>
            <a:r>
              <a:rPr lang="en"/>
              <a:t>The most important variable in determining mean grade was the percentage of economically disadvantaged students by a huge margin</a:t>
            </a:r>
            <a:endParaRPr/>
          </a:p>
          <a:p>
            <a:pPr indent="-317182" lvl="0" marL="457200" rtl="0" algn="l">
              <a:spcBef>
                <a:spcPts val="0"/>
              </a:spcBef>
              <a:spcAft>
                <a:spcPts val="0"/>
              </a:spcAft>
              <a:buSzPct val="100000"/>
              <a:buChar char="●"/>
            </a:pPr>
            <a:r>
              <a:rPr lang="en"/>
              <a:t>Also important were latitude and longitude, and percentage of minority students and total population of the census tract that the home is within</a:t>
            </a:r>
            <a:endParaRPr/>
          </a:p>
          <a:p>
            <a:pPr indent="-317182" lvl="0" marL="457200" rtl="0" algn="l">
              <a:spcBef>
                <a:spcPts val="0"/>
              </a:spcBef>
              <a:spcAft>
                <a:spcPts val="0"/>
              </a:spcAft>
              <a:buSzPct val="100000"/>
              <a:buChar char="●"/>
            </a:pPr>
            <a:r>
              <a:rPr lang="en"/>
              <a:t>Much less important but still non-zero were distance to the ocean, distance to the business district, and distance to the nearest body of water</a:t>
            </a:r>
            <a:endParaRPr/>
          </a:p>
          <a:p>
            <a:pPr indent="0" lvl="0" marL="457200" rtl="0" algn="l">
              <a:spcBef>
                <a:spcPts val="1200"/>
              </a:spcBef>
              <a:spcAft>
                <a:spcPts val="1200"/>
              </a:spcAft>
              <a:buNone/>
            </a:pPr>
            <a:r>
              <a:t/>
            </a:r>
            <a:endParaRPr/>
          </a:p>
        </p:txBody>
      </p:sp>
      <p:pic>
        <p:nvPicPr>
          <p:cNvPr id="398" name="Google Shape;398;p69"/>
          <p:cNvPicPr preferRelativeResize="0"/>
          <p:nvPr/>
        </p:nvPicPr>
        <p:blipFill>
          <a:blip r:embed="rId3">
            <a:alphaModFix/>
          </a:blip>
          <a:stretch>
            <a:fillRect/>
          </a:stretch>
        </p:blipFill>
        <p:spPr>
          <a:xfrm>
            <a:off x="6396000" y="1152538"/>
            <a:ext cx="2436310" cy="38209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Bagging</a:t>
            </a:r>
            <a:endParaRPr/>
          </a:p>
        </p:txBody>
      </p:sp>
      <p:sp>
        <p:nvSpPr>
          <p:cNvPr id="404" name="Google Shape;404;p70"/>
          <p:cNvSpPr txBox="1"/>
          <p:nvPr>
            <p:ph idx="1" type="body"/>
          </p:nvPr>
        </p:nvSpPr>
        <p:spPr>
          <a:xfrm>
            <a:off x="311700" y="1152475"/>
            <a:ext cx="35553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We see similar results when comparing the bagging and random forest models and looking at the increase in node purity (a measure of the </a:t>
            </a:r>
            <a:r>
              <a:rPr lang="en"/>
              <a:t>importance</a:t>
            </a:r>
            <a:r>
              <a:rPr lang="en"/>
              <a:t> of a variable)</a:t>
            </a:r>
            <a:endParaRPr/>
          </a:p>
          <a:p>
            <a:pPr indent="-342900" lvl="0" marL="457200" rtl="0" algn="l">
              <a:spcBef>
                <a:spcPts val="0"/>
              </a:spcBef>
              <a:spcAft>
                <a:spcPts val="0"/>
              </a:spcAft>
              <a:buSzPts val="1800"/>
              <a:buChar char="●"/>
            </a:pPr>
            <a:r>
              <a:rPr lang="en"/>
              <a:t>Sale price is not an important variable in predicting mean grade in both bagging and boosting models</a:t>
            </a:r>
            <a:endParaRPr/>
          </a:p>
        </p:txBody>
      </p:sp>
      <p:pic>
        <p:nvPicPr>
          <p:cNvPr id="405" name="Google Shape;405;p70"/>
          <p:cNvPicPr preferRelativeResize="0"/>
          <p:nvPr/>
        </p:nvPicPr>
        <p:blipFill>
          <a:blip r:embed="rId3">
            <a:alphaModFix/>
          </a:blip>
          <a:stretch>
            <a:fillRect/>
          </a:stretch>
        </p:blipFill>
        <p:spPr>
          <a:xfrm>
            <a:off x="4980075" y="1152475"/>
            <a:ext cx="3852231" cy="38209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Conclusions</a:t>
            </a:r>
            <a:endParaRPr/>
          </a:p>
        </p:txBody>
      </p:sp>
      <p:sp>
        <p:nvSpPr>
          <p:cNvPr id="411" name="Google Shape;411;p7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Can home sale price be used to predict school performance? </a:t>
            </a:r>
            <a:r>
              <a:rPr b="1" lang="en">
                <a:solidFill>
                  <a:srgbClr val="FF0000"/>
                </a:solidFill>
              </a:rPr>
              <a:t>Not with this dataset or the methods used.</a:t>
            </a:r>
            <a:endParaRPr>
              <a:solidFill>
                <a:srgbClr val="FF0000"/>
              </a:solidFill>
            </a:endParaRPr>
          </a:p>
          <a:p>
            <a:pPr indent="-342900" lvl="0" marL="457200" rtl="0" algn="l">
              <a:spcBef>
                <a:spcPts val="0"/>
              </a:spcBef>
              <a:spcAft>
                <a:spcPts val="0"/>
              </a:spcAft>
              <a:buSzPts val="1800"/>
              <a:buChar char="●"/>
            </a:pPr>
            <a:r>
              <a:rPr lang="en"/>
              <a:t>Is there a relationship between school performance and any of the predictor variables of home sale price? </a:t>
            </a:r>
            <a:r>
              <a:rPr b="1" lang="en">
                <a:solidFill>
                  <a:srgbClr val="00FF00"/>
                </a:solidFill>
              </a:rPr>
              <a:t>YES</a:t>
            </a:r>
            <a:endParaRPr>
              <a:solidFill>
                <a:srgbClr val="00FF00"/>
              </a:solidFill>
            </a:endParaRPr>
          </a:p>
          <a:p>
            <a:pPr indent="-342900" lvl="0" marL="457200" rtl="0" algn="l">
              <a:spcBef>
                <a:spcPts val="0"/>
              </a:spcBef>
              <a:spcAft>
                <a:spcPts val="0"/>
              </a:spcAft>
              <a:buSzPts val="1800"/>
              <a:buChar char="●"/>
            </a:pPr>
            <a:r>
              <a:rPr lang="en"/>
              <a:t>Are there spatial relationships for school performance measures and for home sale prices? </a:t>
            </a:r>
            <a:r>
              <a:rPr b="1" lang="en">
                <a:solidFill>
                  <a:srgbClr val="00FF00"/>
                </a:solidFill>
              </a:rPr>
              <a:t>YES</a:t>
            </a:r>
            <a:endParaRPr b="1">
              <a:solidFill>
                <a:srgbClr val="00FF00"/>
              </a:solidFill>
            </a:endParaRPr>
          </a:p>
          <a:p>
            <a:pPr indent="-317500" lvl="1" marL="914400" rtl="0" algn="l">
              <a:spcBef>
                <a:spcPts val="0"/>
              </a:spcBef>
              <a:spcAft>
                <a:spcPts val="0"/>
              </a:spcAft>
              <a:buSzPts val="1400"/>
              <a:buChar char="○"/>
            </a:pPr>
            <a:r>
              <a:rPr lang="en"/>
              <a:t>Are there spatial relationships between high-performing schools and high-income/high sale price properties? </a:t>
            </a:r>
            <a:r>
              <a:rPr b="1" lang="en">
                <a:solidFill>
                  <a:srgbClr val="00FF00"/>
                </a:solidFill>
              </a:rPr>
              <a:t>YES</a:t>
            </a:r>
            <a:endParaRPr b="1">
              <a:solidFill>
                <a:srgbClr val="00FF00"/>
              </a:solidFill>
            </a:endParaRPr>
          </a:p>
          <a:p>
            <a:pPr indent="-317500" lvl="1" marL="914400" rtl="0" algn="l">
              <a:spcBef>
                <a:spcPts val="0"/>
              </a:spcBef>
              <a:spcAft>
                <a:spcPts val="0"/>
              </a:spcAft>
              <a:buSzPts val="1400"/>
              <a:buChar char="○"/>
            </a:pPr>
            <a:r>
              <a:rPr lang="en"/>
              <a:t>Are there outliers of high-performing schools in areas with low home sale prices, and vice-versa? </a:t>
            </a:r>
            <a:r>
              <a:rPr b="1" lang="en">
                <a:solidFill>
                  <a:srgbClr val="00FF00"/>
                </a:solidFill>
              </a:rPr>
              <a:t>YES</a:t>
            </a:r>
            <a:endParaRPr b="1">
              <a:solidFill>
                <a:srgbClr val="00FF00"/>
              </a:solidFill>
            </a:endParaRPr>
          </a:p>
          <a:p>
            <a:pPr indent="-342900" lvl="0" marL="457200" rtl="0" algn="l">
              <a:spcBef>
                <a:spcPts val="0"/>
              </a:spcBef>
              <a:spcAft>
                <a:spcPts val="0"/>
              </a:spcAft>
              <a:buSzPts val="1800"/>
              <a:buChar char="●"/>
            </a:pPr>
            <a:r>
              <a:rPr lang="en"/>
              <a:t>Are there other relationships observed between variables included in either dataset that include a spatial component? </a:t>
            </a:r>
            <a:r>
              <a:rPr b="1" lang="en">
                <a:solidFill>
                  <a:srgbClr val="00FF00"/>
                </a:solidFill>
              </a:rPr>
              <a:t>YES</a:t>
            </a:r>
            <a:endParaRPr b="1">
              <a:solidFill>
                <a:srgbClr val="00FF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Studies</a:t>
            </a:r>
            <a:endParaRPr/>
          </a:p>
        </p:txBody>
      </p:sp>
      <p:sp>
        <p:nvSpPr>
          <p:cNvPr id="85" name="Google Shape;85;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10000"/>
          </a:bodyPr>
          <a:lstStyle/>
          <a:p>
            <a:pPr indent="-308610" lvl="0" marL="457200" rtl="0" algn="l">
              <a:spcBef>
                <a:spcPts val="0"/>
              </a:spcBef>
              <a:spcAft>
                <a:spcPts val="0"/>
              </a:spcAft>
              <a:buSzPct val="100000"/>
              <a:buAutoNum type="arabicPeriod"/>
            </a:pPr>
            <a:r>
              <a:rPr lang="en"/>
              <a:t>Elstad, Jon Ivar, and Anders Bakken. "The effects of parental income on Norwegian adolescents’ school grades: A sibling analysis." Acta Sociologica 58.3 (2015): 265-282.</a:t>
            </a:r>
            <a:endParaRPr/>
          </a:p>
          <a:p>
            <a:pPr indent="-290830" lvl="1" marL="914400" rtl="0" algn="l">
              <a:spcBef>
                <a:spcPts val="0"/>
              </a:spcBef>
              <a:spcAft>
                <a:spcPts val="0"/>
              </a:spcAft>
              <a:buSzPct val="100000"/>
              <a:buAutoNum type="alphaLcPeriod"/>
            </a:pPr>
            <a:r>
              <a:rPr lang="en" u="sng">
                <a:solidFill>
                  <a:schemeClr val="hlink"/>
                </a:solidFill>
                <a:hlinkClick r:id="rId3"/>
              </a:rPr>
              <a:t>https://oda.oslomet.no/oda-xmlui/bitstream/handle/10642/2689/1258211post.pdf?sequence=1&amp;isAllowed=y</a:t>
            </a:r>
            <a:endParaRPr/>
          </a:p>
          <a:p>
            <a:pPr indent="-308610" lvl="0" marL="457200" rtl="0" algn="l">
              <a:spcBef>
                <a:spcPts val="0"/>
              </a:spcBef>
              <a:spcAft>
                <a:spcPts val="0"/>
              </a:spcAft>
              <a:buSzPct val="100000"/>
              <a:buAutoNum type="arabicPeriod"/>
            </a:pPr>
            <a:r>
              <a:rPr lang="en"/>
              <a:t>Gannicott, Ken. "Did Gonski get it right? School funding and performance." Policy 32.2 (2016): 10-19.</a:t>
            </a:r>
            <a:endParaRPr/>
          </a:p>
          <a:p>
            <a:pPr indent="-290830" lvl="1" marL="914400" rtl="0" algn="l">
              <a:spcBef>
                <a:spcPts val="0"/>
              </a:spcBef>
              <a:spcAft>
                <a:spcPts val="0"/>
              </a:spcAft>
              <a:buSzPct val="100000"/>
              <a:buAutoNum type="alphaLcPeriod"/>
            </a:pPr>
            <a:r>
              <a:rPr lang="en" u="sng">
                <a:solidFill>
                  <a:schemeClr val="hlink"/>
                </a:solidFill>
                <a:hlinkClick r:id="rId4"/>
              </a:rPr>
              <a:t>https://www.cis.org.au/wp-content/uploads/2016/06/gonski-policy-winter-2016.pdf</a:t>
            </a:r>
            <a:endParaRPr/>
          </a:p>
          <a:p>
            <a:pPr indent="-308610" lvl="0" marL="457200" rtl="0" algn="l">
              <a:spcBef>
                <a:spcPts val="0"/>
              </a:spcBef>
              <a:spcAft>
                <a:spcPts val="0"/>
              </a:spcAft>
              <a:buSzPct val="100000"/>
              <a:buAutoNum type="arabicPeriod"/>
            </a:pPr>
            <a:r>
              <a:rPr lang="en"/>
              <a:t>Duncan, G.J., Magnuson, K., Kalil, A. et al. The Importance of Early Childhood Poverty. Soc Indic Res 108, 87–98 (2012). </a:t>
            </a:r>
            <a:endParaRPr/>
          </a:p>
          <a:p>
            <a:pPr indent="-290830" lvl="1" marL="914400" rtl="0" algn="l">
              <a:spcBef>
                <a:spcPts val="0"/>
              </a:spcBef>
              <a:spcAft>
                <a:spcPts val="0"/>
              </a:spcAft>
              <a:buSzPct val="100000"/>
              <a:buAutoNum type="alphaLcPeriod"/>
            </a:pPr>
            <a:r>
              <a:rPr lang="en" u="sng">
                <a:solidFill>
                  <a:schemeClr val="hlink"/>
                </a:solidFill>
                <a:hlinkClick r:id="rId5"/>
              </a:rPr>
              <a:t>https://doi.org/10.1007/s11205-011-9867-9</a:t>
            </a:r>
            <a:endParaRPr/>
          </a:p>
          <a:p>
            <a:pPr indent="-308610" lvl="0" marL="457200" rtl="0" algn="l">
              <a:spcBef>
                <a:spcPts val="0"/>
              </a:spcBef>
              <a:spcAft>
                <a:spcPts val="0"/>
              </a:spcAft>
              <a:buSzPct val="100000"/>
              <a:buAutoNum type="arabicPeriod"/>
            </a:pPr>
            <a:r>
              <a:rPr lang="en"/>
              <a:t>Hair NL, Hanson JL, Wolfe BL, Pollak SD. Association of Child Poverty, Brain Development, and Academic Achievement. JAMA Pediatr. 2015;169(9):822–829. doi:10.1001/jamapediatrics.2015.1475</a:t>
            </a:r>
            <a:endParaRPr/>
          </a:p>
          <a:p>
            <a:pPr indent="-290830" lvl="1" marL="914400" rtl="0" algn="l">
              <a:spcBef>
                <a:spcPts val="0"/>
              </a:spcBef>
              <a:spcAft>
                <a:spcPts val="0"/>
              </a:spcAft>
              <a:buSzPct val="100000"/>
              <a:buAutoNum type="alphaLcPeriod"/>
            </a:pPr>
            <a:r>
              <a:rPr lang="en" u="sng">
                <a:solidFill>
                  <a:schemeClr val="hlink"/>
                </a:solidFill>
                <a:hlinkClick r:id="rId6"/>
              </a:rPr>
              <a:t>https://jamanetwork.com/journals/jamapediatrics/article-abstract/2381542?casa_token=atR8T8mfxuQAAAAA:fOHoJ3DE8r6OFwT1VnQoqaEtHO85hBePUmlYA0ShSWvqxv6P77BFPSujASf-sxH6y7DYVnQcrA</a:t>
            </a:r>
            <a:endParaRPr/>
          </a:p>
          <a:p>
            <a:pPr indent="-308610" lvl="0" marL="457200" rtl="0" algn="l">
              <a:spcBef>
                <a:spcPts val="0"/>
              </a:spcBef>
              <a:spcAft>
                <a:spcPts val="0"/>
              </a:spcAft>
              <a:buSzPct val="100000"/>
              <a:buAutoNum type="arabicPeriod"/>
            </a:pPr>
            <a:r>
              <a:rPr lang="en"/>
              <a:t>Christopher A. Neilson, Seth D. Zimmerman, The effect of school construction on test scores, school enrollment, and home prices, Journal of Public Economics, Volume 120, 2014, Pages 18-31, ISSN 0047-2727,</a:t>
            </a:r>
            <a:endParaRPr/>
          </a:p>
          <a:p>
            <a:pPr indent="-290830" lvl="1" marL="914400" rtl="0" algn="l">
              <a:spcBef>
                <a:spcPts val="0"/>
              </a:spcBef>
              <a:spcAft>
                <a:spcPts val="0"/>
              </a:spcAft>
              <a:buSzPct val="100000"/>
              <a:buAutoNum type="alphaLcPeriod"/>
            </a:pPr>
            <a:r>
              <a:rPr lang="en"/>
              <a:t>https://doi.org/10.1016/j.jpubeco.2014.08.002.</a:t>
            </a:r>
            <a:endParaRPr/>
          </a:p>
          <a:p>
            <a:pPr indent="0" lvl="0" marL="0" rtl="0" algn="l">
              <a:spcBef>
                <a:spcPts val="1200"/>
              </a:spcBef>
              <a:spcAft>
                <a:spcPts val="120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Limitations</a:t>
            </a:r>
            <a:endParaRPr/>
          </a:p>
        </p:txBody>
      </p:sp>
      <p:sp>
        <p:nvSpPr>
          <p:cNvPr id="417" name="Google Shape;417;p7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Only elementary school performance data was used</a:t>
            </a:r>
            <a:endParaRPr/>
          </a:p>
          <a:p>
            <a:pPr indent="-342900" lvl="0" marL="457200" rtl="0" algn="l">
              <a:spcBef>
                <a:spcPts val="0"/>
              </a:spcBef>
              <a:spcAft>
                <a:spcPts val="0"/>
              </a:spcAft>
              <a:buSzPts val="1800"/>
              <a:buChar char="●"/>
            </a:pPr>
            <a:r>
              <a:rPr lang="en"/>
              <a:t>The sample size of the houses sold in Miami is large, but still only captures a limited proportion of the population of school-aged children in Miami</a:t>
            </a:r>
            <a:endParaRPr/>
          </a:p>
          <a:p>
            <a:pPr indent="-342900" lvl="0" marL="457200" rtl="0" algn="l">
              <a:spcBef>
                <a:spcPts val="0"/>
              </a:spcBef>
              <a:spcAft>
                <a:spcPts val="0"/>
              </a:spcAft>
              <a:buSzPts val="1800"/>
              <a:buChar char="●"/>
            </a:pPr>
            <a:r>
              <a:rPr lang="en"/>
              <a:t>The homes used in the data set were not uniformly distributed, so home sale price may not be captured well in some school districts</a:t>
            </a:r>
            <a:endParaRPr/>
          </a:p>
          <a:p>
            <a:pPr indent="-342900" lvl="0" marL="457200" rtl="0" algn="l">
              <a:spcBef>
                <a:spcPts val="0"/>
              </a:spcBef>
              <a:spcAft>
                <a:spcPts val="0"/>
              </a:spcAft>
              <a:buSzPts val="1800"/>
              <a:buChar char="●"/>
            </a:pPr>
            <a:r>
              <a:rPr lang="en"/>
              <a:t>The sale prices were only from 2016, and there may be external factors that affect home </a:t>
            </a:r>
            <a:r>
              <a:rPr lang="en"/>
              <a:t>prices</a:t>
            </a:r>
            <a:r>
              <a:rPr lang="en"/>
              <a:t> and/or school performance depending on the year (COVID, housing market crash, etc.)</a:t>
            </a:r>
            <a:endParaRPr/>
          </a:p>
          <a:p>
            <a:pPr indent="-342900" lvl="0" marL="457200" rtl="0" algn="l">
              <a:spcBef>
                <a:spcPts val="0"/>
              </a:spcBef>
              <a:spcAft>
                <a:spcPts val="0"/>
              </a:spcAft>
              <a:buSzPts val="1800"/>
              <a:buChar char="●"/>
            </a:pPr>
            <a:r>
              <a:rPr lang="en"/>
              <a:t>The only measure of school performance used was the mean grade that the school received from 2016-2020</a:t>
            </a:r>
            <a:endParaRPr/>
          </a:p>
          <a:p>
            <a:pPr indent="-342900" lvl="0" marL="457200" rtl="0" algn="l">
              <a:spcBef>
                <a:spcPts val="0"/>
              </a:spcBef>
              <a:spcAft>
                <a:spcPts val="0"/>
              </a:spcAft>
              <a:buSzPts val="1800"/>
              <a:buChar char="●"/>
            </a:pPr>
            <a:r>
              <a:rPr lang="en"/>
              <a:t>The sample was limited to Miami-Dade county, which presents unique demographics when compared to the average American city and population</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a:t>
            </a:r>
            <a:endParaRPr/>
          </a:p>
        </p:txBody>
      </p:sp>
      <p:sp>
        <p:nvSpPr>
          <p:cNvPr id="423" name="Google Shape;423;p7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Future work could improve upon this project by addressing the previously listed limitations.</a:t>
            </a:r>
            <a:endParaRPr/>
          </a:p>
          <a:p>
            <a:pPr indent="-342900" lvl="0" marL="457200" rtl="0" algn="l">
              <a:spcBef>
                <a:spcPts val="0"/>
              </a:spcBef>
              <a:spcAft>
                <a:spcPts val="0"/>
              </a:spcAft>
              <a:buSzPts val="1800"/>
              <a:buChar char="●"/>
            </a:pPr>
            <a:r>
              <a:rPr lang="en"/>
              <a:t>Most importantly, a </a:t>
            </a:r>
            <a:r>
              <a:rPr lang="en"/>
              <a:t>much</a:t>
            </a:r>
            <a:r>
              <a:rPr lang="en"/>
              <a:t> larger sample size for the home sale prices that captures a representative sample would be needed to more accurately capture any trends between sale price and school performance</a:t>
            </a:r>
            <a:endParaRPr/>
          </a:p>
          <a:p>
            <a:pPr indent="-342900" lvl="0" marL="457200" rtl="0" algn="l">
              <a:spcBef>
                <a:spcPts val="0"/>
              </a:spcBef>
              <a:spcAft>
                <a:spcPts val="0"/>
              </a:spcAft>
              <a:buSzPts val="1800"/>
              <a:buChar char="●"/>
            </a:pPr>
            <a:r>
              <a:rPr lang="en"/>
              <a:t>More measures of school performance may also demonstrate trends not seen by only looking at the mean grade of the school (such as reading/math achievement scores)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 - Miami Housing</a:t>
            </a:r>
            <a:endParaRPr/>
          </a:p>
        </p:txBody>
      </p:sp>
      <p:sp>
        <p:nvSpPr>
          <p:cNvPr id="91" name="Google Shape;91;p19"/>
          <p:cNvSpPr txBox="1"/>
          <p:nvPr/>
        </p:nvSpPr>
        <p:spPr>
          <a:xfrm>
            <a:off x="311700" y="1152475"/>
            <a:ext cx="3999900" cy="36462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Clr>
                <a:srgbClr val="ADADAD"/>
              </a:buClr>
              <a:buSzPts val="1400"/>
              <a:buChar char="●"/>
            </a:pPr>
            <a:r>
              <a:rPr lang="en">
                <a:solidFill>
                  <a:srgbClr val="ADADAD"/>
                </a:solidFill>
              </a:rPr>
              <a:t>The dataset contains 13,932 instances of single-family homes sold in Miami-Dade county for the year 2016</a:t>
            </a:r>
            <a:endParaRPr>
              <a:solidFill>
                <a:srgbClr val="ADADAD"/>
              </a:solidFill>
            </a:endParaRPr>
          </a:p>
          <a:p>
            <a:pPr indent="-317500" lvl="0" marL="457200" rtl="0" algn="l">
              <a:lnSpc>
                <a:spcPct val="115000"/>
              </a:lnSpc>
              <a:spcBef>
                <a:spcPts val="0"/>
              </a:spcBef>
              <a:spcAft>
                <a:spcPts val="0"/>
              </a:spcAft>
              <a:buClr>
                <a:srgbClr val="ADADAD"/>
              </a:buClr>
              <a:buSzPts val="1400"/>
              <a:buChar char="●"/>
            </a:pPr>
            <a:r>
              <a:rPr lang="en">
                <a:solidFill>
                  <a:srgbClr val="ADADAD"/>
                </a:solidFill>
              </a:rPr>
              <a:t>There are no missing values in the dataset</a:t>
            </a:r>
            <a:endParaRPr>
              <a:solidFill>
                <a:srgbClr val="ADADAD"/>
              </a:solidFill>
            </a:endParaRPr>
          </a:p>
          <a:p>
            <a:pPr indent="-317500" lvl="0" marL="457200" rtl="0" algn="l">
              <a:lnSpc>
                <a:spcPct val="115000"/>
              </a:lnSpc>
              <a:spcBef>
                <a:spcPts val="0"/>
              </a:spcBef>
              <a:spcAft>
                <a:spcPts val="0"/>
              </a:spcAft>
              <a:buClr>
                <a:srgbClr val="ADADAD"/>
              </a:buClr>
              <a:buSzPts val="1400"/>
              <a:buChar char="●"/>
            </a:pPr>
            <a:r>
              <a:rPr lang="en">
                <a:solidFill>
                  <a:srgbClr val="ADADAD"/>
                </a:solidFill>
              </a:rPr>
              <a:t>Pre-processing done on the dataset was a check for missing values and duplicates</a:t>
            </a:r>
            <a:endParaRPr>
              <a:solidFill>
                <a:srgbClr val="ADADAD"/>
              </a:solidFill>
            </a:endParaRPr>
          </a:p>
          <a:p>
            <a:pPr indent="-304800" lvl="1" marL="914400" rtl="0" algn="l">
              <a:lnSpc>
                <a:spcPct val="115000"/>
              </a:lnSpc>
              <a:spcBef>
                <a:spcPts val="0"/>
              </a:spcBef>
              <a:spcAft>
                <a:spcPts val="0"/>
              </a:spcAft>
              <a:buClr>
                <a:srgbClr val="ADADAD"/>
              </a:buClr>
              <a:buSzPts val="1200"/>
              <a:buChar char="○"/>
            </a:pPr>
            <a:r>
              <a:rPr lang="en" sz="1200">
                <a:solidFill>
                  <a:srgbClr val="ADADAD"/>
                </a:solidFill>
              </a:rPr>
              <a:t>None were found</a:t>
            </a:r>
            <a:endParaRPr sz="1200">
              <a:solidFill>
                <a:srgbClr val="ADADAD"/>
              </a:solidFill>
            </a:endParaRPr>
          </a:p>
          <a:p>
            <a:pPr indent="-298450" lvl="0" marL="457200" rtl="0" algn="l">
              <a:lnSpc>
                <a:spcPct val="115000"/>
              </a:lnSpc>
              <a:spcBef>
                <a:spcPts val="0"/>
              </a:spcBef>
              <a:spcAft>
                <a:spcPts val="0"/>
              </a:spcAft>
              <a:buClr>
                <a:srgbClr val="9E9E9E"/>
              </a:buClr>
              <a:buSzPts val="1100"/>
              <a:buChar char="●"/>
            </a:pPr>
            <a:r>
              <a:rPr lang="en" sz="1100">
                <a:solidFill>
                  <a:srgbClr val="9E9E9E"/>
                </a:solidFill>
              </a:rPr>
              <a:t>Categorical variables</a:t>
            </a:r>
            <a:endParaRPr sz="1100">
              <a:solidFill>
                <a:srgbClr val="9E9E9E"/>
              </a:solidFill>
            </a:endParaRPr>
          </a:p>
          <a:p>
            <a:pPr indent="-298450" lvl="1" marL="914400" rtl="0" algn="l">
              <a:lnSpc>
                <a:spcPct val="115000"/>
              </a:lnSpc>
              <a:spcBef>
                <a:spcPts val="0"/>
              </a:spcBef>
              <a:spcAft>
                <a:spcPts val="0"/>
              </a:spcAft>
              <a:buClr>
                <a:srgbClr val="9E9E9E"/>
              </a:buClr>
              <a:buSzPts val="1100"/>
              <a:buChar char="○"/>
            </a:pPr>
            <a:r>
              <a:rPr lang="en" sz="1100">
                <a:solidFill>
                  <a:srgbClr val="9E9E9E"/>
                </a:solidFill>
              </a:rPr>
              <a:t>PARCELNO: unique identifier for each property. About 1% appear multiple times.</a:t>
            </a:r>
            <a:endParaRPr sz="1100">
              <a:solidFill>
                <a:srgbClr val="9E9E9E"/>
              </a:solidFill>
            </a:endParaRPr>
          </a:p>
          <a:p>
            <a:pPr indent="-298450" lvl="1" marL="914400" rtl="0" algn="l">
              <a:lnSpc>
                <a:spcPct val="115000"/>
              </a:lnSpc>
              <a:spcBef>
                <a:spcPts val="0"/>
              </a:spcBef>
              <a:spcAft>
                <a:spcPts val="0"/>
              </a:spcAft>
              <a:buClr>
                <a:srgbClr val="9E9E9E"/>
              </a:buClr>
              <a:buSzPts val="1100"/>
              <a:buChar char="○"/>
            </a:pPr>
            <a:r>
              <a:rPr lang="en" sz="1100">
                <a:solidFill>
                  <a:srgbClr val="9E9E9E"/>
                </a:solidFill>
              </a:rPr>
              <a:t>avno60plus: dummy variable for airplane noise exceeding an acceptable level</a:t>
            </a:r>
            <a:endParaRPr sz="1100">
              <a:solidFill>
                <a:srgbClr val="9E9E9E"/>
              </a:solidFill>
            </a:endParaRPr>
          </a:p>
          <a:p>
            <a:pPr indent="-298450" lvl="1" marL="914400" rtl="0" algn="l">
              <a:lnSpc>
                <a:spcPct val="115000"/>
              </a:lnSpc>
              <a:spcBef>
                <a:spcPts val="0"/>
              </a:spcBef>
              <a:spcAft>
                <a:spcPts val="0"/>
              </a:spcAft>
              <a:buClr>
                <a:srgbClr val="9E9E9E"/>
              </a:buClr>
              <a:buSzPts val="1100"/>
              <a:buChar char="○"/>
            </a:pPr>
            <a:r>
              <a:rPr lang="en" sz="1100">
                <a:solidFill>
                  <a:srgbClr val="9E9E9E"/>
                </a:solidFill>
              </a:rPr>
              <a:t>month_sold: sale month in 2016 (1 = jan)</a:t>
            </a:r>
            <a:endParaRPr sz="1100">
              <a:solidFill>
                <a:srgbClr val="9E9E9E"/>
              </a:solidFill>
            </a:endParaRPr>
          </a:p>
        </p:txBody>
      </p:sp>
      <p:sp>
        <p:nvSpPr>
          <p:cNvPr id="92" name="Google Shape;92;p19"/>
          <p:cNvSpPr txBox="1"/>
          <p:nvPr/>
        </p:nvSpPr>
        <p:spPr>
          <a:xfrm>
            <a:off x="4832400" y="1152475"/>
            <a:ext cx="3999900" cy="3646200"/>
          </a:xfrm>
          <a:prstGeom prst="rect">
            <a:avLst/>
          </a:prstGeom>
          <a:noFill/>
          <a:ln>
            <a:noFill/>
          </a:ln>
        </p:spPr>
        <p:txBody>
          <a:bodyPr anchorCtr="0" anchor="t" bIns="91425" lIns="91425" spcFirstLastPara="1" rIns="91425" wrap="square" tIns="91425">
            <a:noAutofit/>
          </a:bodyPr>
          <a:lstStyle/>
          <a:p>
            <a:pPr indent="-291623" lvl="0" marL="457200" rtl="0" algn="l">
              <a:lnSpc>
                <a:spcPct val="95000"/>
              </a:lnSpc>
              <a:spcBef>
                <a:spcPts val="2700"/>
              </a:spcBef>
              <a:spcAft>
                <a:spcPts val="0"/>
              </a:spcAft>
              <a:buClr>
                <a:srgbClr val="9E9E9E"/>
              </a:buClr>
              <a:buSzPts val="993"/>
              <a:buChar char="●"/>
            </a:pPr>
            <a:r>
              <a:rPr lang="en" sz="1120">
                <a:solidFill>
                  <a:srgbClr val="9E9E9E"/>
                </a:solidFill>
              </a:rPr>
              <a:t>Numerical variables</a:t>
            </a:r>
            <a:endParaRPr sz="1120">
              <a:solidFill>
                <a:srgbClr val="9E9E9E"/>
              </a:solidFill>
            </a:endParaRPr>
          </a:p>
          <a:p>
            <a:pPr indent="-299719" lvl="1" marL="914400" rtl="0" algn="l">
              <a:lnSpc>
                <a:spcPct val="95000"/>
              </a:lnSpc>
              <a:spcBef>
                <a:spcPts val="0"/>
              </a:spcBef>
              <a:spcAft>
                <a:spcPts val="0"/>
              </a:spcAft>
              <a:buClr>
                <a:srgbClr val="9E9E9E"/>
              </a:buClr>
              <a:buSzPts val="1120"/>
              <a:buChar char="○"/>
            </a:pPr>
            <a:r>
              <a:rPr lang="en" sz="1120">
                <a:solidFill>
                  <a:srgbClr val="9E9E9E"/>
                </a:solidFill>
              </a:rPr>
              <a:t>SALE_PRC: sale price ($)</a:t>
            </a:r>
            <a:endParaRPr sz="1120">
              <a:solidFill>
                <a:srgbClr val="9E9E9E"/>
              </a:solidFill>
            </a:endParaRPr>
          </a:p>
          <a:p>
            <a:pPr indent="-299719" lvl="1" marL="914400" rtl="0" algn="l">
              <a:lnSpc>
                <a:spcPct val="95000"/>
              </a:lnSpc>
              <a:spcBef>
                <a:spcPts val="0"/>
              </a:spcBef>
              <a:spcAft>
                <a:spcPts val="0"/>
              </a:spcAft>
              <a:buClr>
                <a:srgbClr val="9E9E9E"/>
              </a:buClr>
              <a:buSzPts val="1120"/>
              <a:buChar char="○"/>
            </a:pPr>
            <a:r>
              <a:rPr lang="en" sz="1120">
                <a:solidFill>
                  <a:srgbClr val="9E9E9E"/>
                </a:solidFill>
              </a:rPr>
              <a:t>LND_SQFOOT: land area (square feet)</a:t>
            </a:r>
            <a:endParaRPr sz="1120">
              <a:solidFill>
                <a:srgbClr val="9E9E9E"/>
              </a:solidFill>
            </a:endParaRPr>
          </a:p>
          <a:p>
            <a:pPr indent="-299719" lvl="1" marL="914400" rtl="0" algn="l">
              <a:lnSpc>
                <a:spcPct val="95000"/>
              </a:lnSpc>
              <a:spcBef>
                <a:spcPts val="0"/>
              </a:spcBef>
              <a:spcAft>
                <a:spcPts val="0"/>
              </a:spcAft>
              <a:buClr>
                <a:srgbClr val="9E9E9E"/>
              </a:buClr>
              <a:buSzPts val="1120"/>
              <a:buChar char="○"/>
            </a:pPr>
            <a:r>
              <a:rPr lang="en" sz="1120">
                <a:solidFill>
                  <a:srgbClr val="9E9E9E"/>
                </a:solidFill>
              </a:rPr>
              <a:t>TOT_LVG_AREA: floor area (square feet)</a:t>
            </a:r>
            <a:endParaRPr sz="1120">
              <a:solidFill>
                <a:srgbClr val="9E9E9E"/>
              </a:solidFill>
            </a:endParaRPr>
          </a:p>
          <a:p>
            <a:pPr indent="-299719" lvl="1" marL="914400" rtl="0" algn="l">
              <a:lnSpc>
                <a:spcPct val="95000"/>
              </a:lnSpc>
              <a:spcBef>
                <a:spcPts val="0"/>
              </a:spcBef>
              <a:spcAft>
                <a:spcPts val="0"/>
              </a:spcAft>
              <a:buClr>
                <a:srgbClr val="9E9E9E"/>
              </a:buClr>
              <a:buSzPts val="1120"/>
              <a:buChar char="○"/>
            </a:pPr>
            <a:r>
              <a:rPr lang="en" sz="1120">
                <a:solidFill>
                  <a:srgbClr val="9E9E9E"/>
                </a:solidFill>
              </a:rPr>
              <a:t>SPEC_FEAT_VAL: value of special features (e.g., swimming pools) ($)</a:t>
            </a:r>
            <a:endParaRPr sz="1120">
              <a:solidFill>
                <a:srgbClr val="9E9E9E"/>
              </a:solidFill>
            </a:endParaRPr>
          </a:p>
          <a:p>
            <a:pPr indent="-299719" lvl="1" marL="914400" rtl="0" algn="l">
              <a:lnSpc>
                <a:spcPct val="95000"/>
              </a:lnSpc>
              <a:spcBef>
                <a:spcPts val="0"/>
              </a:spcBef>
              <a:spcAft>
                <a:spcPts val="0"/>
              </a:spcAft>
              <a:buClr>
                <a:srgbClr val="9E9E9E"/>
              </a:buClr>
              <a:buSzPts val="1120"/>
              <a:buChar char="○"/>
            </a:pPr>
            <a:r>
              <a:rPr lang="en" sz="1120">
                <a:solidFill>
                  <a:srgbClr val="9E9E9E"/>
                </a:solidFill>
              </a:rPr>
              <a:t>RAIL_DIST: distance to the nearest rail line (an indicator of noise) (feet)</a:t>
            </a:r>
            <a:endParaRPr sz="1120">
              <a:solidFill>
                <a:srgbClr val="9E9E9E"/>
              </a:solidFill>
            </a:endParaRPr>
          </a:p>
          <a:p>
            <a:pPr indent="-299719" lvl="1" marL="914400" rtl="0" algn="l">
              <a:lnSpc>
                <a:spcPct val="95000"/>
              </a:lnSpc>
              <a:spcBef>
                <a:spcPts val="0"/>
              </a:spcBef>
              <a:spcAft>
                <a:spcPts val="0"/>
              </a:spcAft>
              <a:buClr>
                <a:srgbClr val="9E9E9E"/>
              </a:buClr>
              <a:buSzPts val="1120"/>
              <a:buChar char="○"/>
            </a:pPr>
            <a:r>
              <a:rPr lang="en" sz="1120">
                <a:solidFill>
                  <a:srgbClr val="9E9E9E"/>
                </a:solidFill>
              </a:rPr>
              <a:t>OCEAN_DIST: distance to the ocean (feet)</a:t>
            </a:r>
            <a:endParaRPr sz="1120">
              <a:solidFill>
                <a:srgbClr val="9E9E9E"/>
              </a:solidFill>
            </a:endParaRPr>
          </a:p>
          <a:p>
            <a:pPr indent="-299719" lvl="1" marL="914400" rtl="0" algn="l">
              <a:lnSpc>
                <a:spcPct val="95000"/>
              </a:lnSpc>
              <a:spcBef>
                <a:spcPts val="0"/>
              </a:spcBef>
              <a:spcAft>
                <a:spcPts val="0"/>
              </a:spcAft>
              <a:buClr>
                <a:srgbClr val="9E9E9E"/>
              </a:buClr>
              <a:buSzPts val="1120"/>
              <a:buChar char="○"/>
            </a:pPr>
            <a:r>
              <a:rPr lang="en" sz="1120">
                <a:solidFill>
                  <a:srgbClr val="9E9E9E"/>
                </a:solidFill>
              </a:rPr>
              <a:t>WATER_DIST: distance to the nearest body of water (feet)</a:t>
            </a:r>
            <a:endParaRPr sz="1120">
              <a:solidFill>
                <a:srgbClr val="9E9E9E"/>
              </a:solidFill>
            </a:endParaRPr>
          </a:p>
          <a:p>
            <a:pPr indent="-299719" lvl="1" marL="914400" rtl="0" algn="l">
              <a:lnSpc>
                <a:spcPct val="95000"/>
              </a:lnSpc>
              <a:spcBef>
                <a:spcPts val="0"/>
              </a:spcBef>
              <a:spcAft>
                <a:spcPts val="0"/>
              </a:spcAft>
              <a:buClr>
                <a:srgbClr val="9E9E9E"/>
              </a:buClr>
              <a:buSzPts val="1120"/>
              <a:buChar char="○"/>
            </a:pPr>
            <a:r>
              <a:rPr lang="en" sz="1120">
                <a:solidFill>
                  <a:srgbClr val="9E9E9E"/>
                </a:solidFill>
              </a:rPr>
              <a:t>CNTR_DIST: distance to the Miami central business district (feet)</a:t>
            </a:r>
            <a:endParaRPr sz="1120">
              <a:solidFill>
                <a:srgbClr val="9E9E9E"/>
              </a:solidFill>
            </a:endParaRPr>
          </a:p>
          <a:p>
            <a:pPr indent="-299719" lvl="1" marL="914400" rtl="0" algn="l">
              <a:lnSpc>
                <a:spcPct val="95000"/>
              </a:lnSpc>
              <a:spcBef>
                <a:spcPts val="0"/>
              </a:spcBef>
              <a:spcAft>
                <a:spcPts val="0"/>
              </a:spcAft>
              <a:buClr>
                <a:srgbClr val="9E9E9E"/>
              </a:buClr>
              <a:buSzPts val="1120"/>
              <a:buChar char="○"/>
            </a:pPr>
            <a:r>
              <a:rPr lang="en" sz="1120">
                <a:solidFill>
                  <a:srgbClr val="9E9E9E"/>
                </a:solidFill>
              </a:rPr>
              <a:t>SUBCNTR_DI: distance to the nearest subcenter (feet)</a:t>
            </a:r>
            <a:endParaRPr sz="1120">
              <a:solidFill>
                <a:srgbClr val="9E9E9E"/>
              </a:solidFill>
            </a:endParaRPr>
          </a:p>
          <a:p>
            <a:pPr indent="-299719" lvl="1" marL="914400" rtl="0" algn="l">
              <a:lnSpc>
                <a:spcPct val="95000"/>
              </a:lnSpc>
              <a:spcBef>
                <a:spcPts val="0"/>
              </a:spcBef>
              <a:spcAft>
                <a:spcPts val="0"/>
              </a:spcAft>
              <a:buClr>
                <a:srgbClr val="9E9E9E"/>
              </a:buClr>
              <a:buSzPts val="1120"/>
              <a:buChar char="○"/>
            </a:pPr>
            <a:r>
              <a:rPr lang="en" sz="1120">
                <a:solidFill>
                  <a:srgbClr val="9E9E9E"/>
                </a:solidFill>
              </a:rPr>
              <a:t>HWY_DIST: distance to the nearest highway (an indicator of noise) (feet)</a:t>
            </a:r>
            <a:endParaRPr sz="1120">
              <a:solidFill>
                <a:srgbClr val="9E9E9E"/>
              </a:solidFill>
            </a:endParaRPr>
          </a:p>
          <a:p>
            <a:pPr indent="-299719" lvl="1" marL="914400" rtl="0" algn="l">
              <a:lnSpc>
                <a:spcPct val="95000"/>
              </a:lnSpc>
              <a:spcBef>
                <a:spcPts val="0"/>
              </a:spcBef>
              <a:spcAft>
                <a:spcPts val="0"/>
              </a:spcAft>
              <a:buClr>
                <a:srgbClr val="9E9E9E"/>
              </a:buClr>
              <a:buSzPts val="1120"/>
              <a:buChar char="○"/>
            </a:pPr>
            <a:r>
              <a:rPr lang="en" sz="1120">
                <a:solidFill>
                  <a:srgbClr val="9E9E9E"/>
                </a:solidFill>
              </a:rPr>
              <a:t>age: age of the structure</a:t>
            </a:r>
            <a:endParaRPr sz="1120">
              <a:solidFill>
                <a:srgbClr val="9E9E9E"/>
              </a:solidFill>
            </a:endParaRPr>
          </a:p>
          <a:p>
            <a:pPr indent="-299719" lvl="1" marL="914400" rtl="0" algn="l">
              <a:lnSpc>
                <a:spcPct val="95000"/>
              </a:lnSpc>
              <a:spcBef>
                <a:spcPts val="0"/>
              </a:spcBef>
              <a:spcAft>
                <a:spcPts val="0"/>
              </a:spcAft>
              <a:buClr>
                <a:srgbClr val="9E9E9E"/>
              </a:buClr>
              <a:buSzPts val="1120"/>
              <a:buChar char="○"/>
            </a:pPr>
            <a:r>
              <a:rPr lang="en" sz="1120">
                <a:solidFill>
                  <a:srgbClr val="9E9E9E"/>
                </a:solidFill>
              </a:rPr>
              <a:t>structure_quality: quality of the structure</a:t>
            </a:r>
            <a:endParaRPr sz="1120">
              <a:solidFill>
                <a:srgbClr val="9E9E9E"/>
              </a:solidFill>
            </a:endParaRPr>
          </a:p>
          <a:p>
            <a:pPr indent="-299719" lvl="1" marL="914400" rtl="0" algn="l">
              <a:lnSpc>
                <a:spcPct val="95000"/>
              </a:lnSpc>
              <a:spcBef>
                <a:spcPts val="0"/>
              </a:spcBef>
              <a:spcAft>
                <a:spcPts val="0"/>
              </a:spcAft>
              <a:buClr>
                <a:srgbClr val="9E9E9E"/>
              </a:buClr>
              <a:buSzPts val="1120"/>
              <a:buChar char="○"/>
            </a:pPr>
            <a:r>
              <a:rPr lang="en" sz="1120">
                <a:solidFill>
                  <a:srgbClr val="9E9E9E"/>
                </a:solidFill>
              </a:rPr>
              <a:t>LATITUDE</a:t>
            </a:r>
            <a:endParaRPr sz="1120">
              <a:solidFill>
                <a:srgbClr val="9E9E9E"/>
              </a:solidFill>
            </a:endParaRPr>
          </a:p>
          <a:p>
            <a:pPr indent="-299719" lvl="1" marL="914400" rtl="0" algn="l">
              <a:lnSpc>
                <a:spcPct val="95000"/>
              </a:lnSpc>
              <a:spcBef>
                <a:spcPts val="0"/>
              </a:spcBef>
              <a:spcAft>
                <a:spcPts val="0"/>
              </a:spcAft>
              <a:buClr>
                <a:srgbClr val="9E9E9E"/>
              </a:buClr>
              <a:buSzPts val="1120"/>
              <a:buChar char="○"/>
            </a:pPr>
            <a:r>
              <a:rPr lang="en" sz="1120">
                <a:solidFill>
                  <a:srgbClr val="9E9E9E"/>
                </a:solidFill>
              </a:rPr>
              <a:t>LONGITUDE</a:t>
            </a:r>
            <a:endParaRPr sz="1120">
              <a:solidFill>
                <a:srgbClr val="9E9E9E"/>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 - School Performance</a:t>
            </a:r>
            <a:endParaRPr/>
          </a:p>
        </p:txBody>
      </p:sp>
      <p:sp>
        <p:nvSpPr>
          <p:cNvPr id="98" name="Google Shape;98;p20"/>
          <p:cNvSpPr txBox="1"/>
          <p:nvPr/>
        </p:nvSpPr>
        <p:spPr>
          <a:xfrm>
            <a:off x="311700" y="1152475"/>
            <a:ext cx="3999900" cy="3646200"/>
          </a:xfrm>
          <a:prstGeom prst="rect">
            <a:avLst/>
          </a:prstGeom>
          <a:noFill/>
          <a:ln>
            <a:noFill/>
          </a:ln>
        </p:spPr>
        <p:txBody>
          <a:bodyPr anchorCtr="0" anchor="t" bIns="91425" lIns="91425" spcFirstLastPara="1" rIns="91425" wrap="square" tIns="91425">
            <a:normAutofit fontScale="92500" lnSpcReduction="20000"/>
          </a:bodyPr>
          <a:lstStyle/>
          <a:p>
            <a:pPr indent="-310832" lvl="0" marL="457200" rtl="0" algn="l">
              <a:lnSpc>
                <a:spcPct val="115000"/>
              </a:lnSpc>
              <a:spcBef>
                <a:spcPts val="0"/>
              </a:spcBef>
              <a:spcAft>
                <a:spcPts val="0"/>
              </a:spcAft>
              <a:buClr>
                <a:srgbClr val="ADADAD"/>
              </a:buClr>
              <a:buSzPct val="100000"/>
              <a:buChar char="●"/>
            </a:pPr>
            <a:r>
              <a:rPr lang="en">
                <a:solidFill>
                  <a:srgbClr val="ADADAD"/>
                </a:solidFill>
              </a:rPr>
              <a:t>The dataset contains 3409 instances of Florida schools and performance data</a:t>
            </a:r>
            <a:endParaRPr>
              <a:solidFill>
                <a:srgbClr val="ADADAD"/>
              </a:solidFill>
            </a:endParaRPr>
          </a:p>
          <a:p>
            <a:pPr indent="-310832" lvl="0" marL="457200" rtl="0" algn="l">
              <a:lnSpc>
                <a:spcPct val="115000"/>
              </a:lnSpc>
              <a:spcBef>
                <a:spcPts val="0"/>
              </a:spcBef>
              <a:spcAft>
                <a:spcPts val="0"/>
              </a:spcAft>
              <a:buClr>
                <a:srgbClr val="ADADAD"/>
              </a:buClr>
              <a:buSzPct val="100000"/>
              <a:buChar char="●"/>
            </a:pPr>
            <a:r>
              <a:rPr lang="en">
                <a:solidFill>
                  <a:srgbClr val="ADADAD"/>
                </a:solidFill>
              </a:rPr>
              <a:t>Pre-processing done on the dataset was a check for missing values and duplicates</a:t>
            </a:r>
            <a:endParaRPr>
              <a:solidFill>
                <a:srgbClr val="ADADAD"/>
              </a:solidFill>
            </a:endParaRPr>
          </a:p>
          <a:p>
            <a:pPr indent="-299085" lvl="1" marL="914400" rtl="0" algn="l">
              <a:lnSpc>
                <a:spcPct val="115000"/>
              </a:lnSpc>
              <a:spcBef>
                <a:spcPts val="0"/>
              </a:spcBef>
              <a:spcAft>
                <a:spcPts val="0"/>
              </a:spcAft>
              <a:buClr>
                <a:srgbClr val="ADADAD"/>
              </a:buClr>
              <a:buSzPct val="100000"/>
              <a:buChar char="○"/>
            </a:pPr>
            <a:r>
              <a:rPr lang="en" sz="1200">
                <a:solidFill>
                  <a:srgbClr val="ADADAD"/>
                </a:solidFill>
              </a:rPr>
              <a:t>Out of 167,041 total cells, 10847 missing values were found (~6.5%)</a:t>
            </a:r>
            <a:endParaRPr sz="1200">
              <a:solidFill>
                <a:srgbClr val="ADADAD"/>
              </a:solidFill>
            </a:endParaRPr>
          </a:p>
          <a:p>
            <a:pPr indent="-299085" lvl="1" marL="914400" rtl="0" algn="l">
              <a:lnSpc>
                <a:spcPct val="115000"/>
              </a:lnSpc>
              <a:spcBef>
                <a:spcPts val="0"/>
              </a:spcBef>
              <a:spcAft>
                <a:spcPts val="0"/>
              </a:spcAft>
              <a:buClr>
                <a:srgbClr val="ADADAD"/>
              </a:buClr>
              <a:buSzPct val="100000"/>
              <a:buChar char="○"/>
            </a:pPr>
            <a:r>
              <a:rPr lang="en" sz="1200">
                <a:solidFill>
                  <a:srgbClr val="ADADAD"/>
                </a:solidFill>
              </a:rPr>
              <a:t>The dataset includes all schools types, and some performance measures only apply to specific types of schools (graduation rates for HS)</a:t>
            </a:r>
            <a:endParaRPr sz="1200">
              <a:solidFill>
                <a:srgbClr val="ADADAD"/>
              </a:solidFill>
            </a:endParaRPr>
          </a:p>
          <a:p>
            <a:pPr indent="-299085" lvl="1" marL="914400" rtl="0" algn="l">
              <a:lnSpc>
                <a:spcPct val="115000"/>
              </a:lnSpc>
              <a:spcBef>
                <a:spcPts val="0"/>
              </a:spcBef>
              <a:spcAft>
                <a:spcPts val="0"/>
              </a:spcAft>
              <a:buClr>
                <a:srgbClr val="ADADAD"/>
              </a:buClr>
              <a:buSzPct val="100000"/>
              <a:buChar char="○"/>
            </a:pPr>
            <a:r>
              <a:rPr lang="en" sz="1200">
                <a:solidFill>
                  <a:srgbClr val="ADADAD"/>
                </a:solidFill>
              </a:rPr>
              <a:t>The dataset also includes school performance in the form of grades going back to 1999 which has missing values for schools that opened after that year, depending on the year they opened</a:t>
            </a:r>
            <a:endParaRPr sz="1200">
              <a:solidFill>
                <a:srgbClr val="ADADAD"/>
              </a:solidFill>
            </a:endParaRPr>
          </a:p>
          <a:p>
            <a:pPr indent="-293211" lvl="0" marL="457200" rtl="0" algn="l">
              <a:lnSpc>
                <a:spcPct val="115000"/>
              </a:lnSpc>
              <a:spcBef>
                <a:spcPts val="0"/>
              </a:spcBef>
              <a:spcAft>
                <a:spcPts val="0"/>
              </a:spcAft>
              <a:buClr>
                <a:srgbClr val="9E9E9E"/>
              </a:buClr>
              <a:buSzPct val="100000"/>
              <a:buChar char="●"/>
            </a:pPr>
            <a:r>
              <a:rPr b="1" lang="en" sz="1100">
                <a:solidFill>
                  <a:srgbClr val="9E9E9E"/>
                </a:solidFill>
              </a:rPr>
              <a:t>Categorical variables</a:t>
            </a:r>
            <a:endParaRPr b="1" sz="1100">
              <a:solidFill>
                <a:srgbClr val="9E9E9E"/>
              </a:solidFill>
            </a:endParaRPr>
          </a:p>
          <a:p>
            <a:pPr indent="-293211" lvl="1" marL="914400" rtl="0" algn="l">
              <a:lnSpc>
                <a:spcPct val="115000"/>
              </a:lnSpc>
              <a:spcBef>
                <a:spcPts val="0"/>
              </a:spcBef>
              <a:spcAft>
                <a:spcPts val="0"/>
              </a:spcAft>
              <a:buClr>
                <a:srgbClr val="9E9E9E"/>
              </a:buClr>
              <a:buSzPct val="100000"/>
              <a:buChar char="○"/>
            </a:pPr>
            <a:r>
              <a:rPr lang="en" sz="1100">
                <a:solidFill>
                  <a:srgbClr val="9E9E9E"/>
                </a:solidFill>
              </a:rPr>
              <a:t>District Name</a:t>
            </a:r>
            <a:endParaRPr sz="1100">
              <a:solidFill>
                <a:srgbClr val="9E9E9E"/>
              </a:solidFill>
            </a:endParaRPr>
          </a:p>
          <a:p>
            <a:pPr indent="-293211" lvl="1" marL="914400" rtl="0" algn="l">
              <a:lnSpc>
                <a:spcPct val="115000"/>
              </a:lnSpc>
              <a:spcBef>
                <a:spcPts val="0"/>
              </a:spcBef>
              <a:spcAft>
                <a:spcPts val="0"/>
              </a:spcAft>
              <a:buClr>
                <a:srgbClr val="9E9E9E"/>
              </a:buClr>
              <a:buSzPct val="100000"/>
              <a:buChar char="○"/>
            </a:pPr>
            <a:r>
              <a:rPr lang="en" sz="1100">
                <a:solidFill>
                  <a:srgbClr val="9E9E9E"/>
                </a:solidFill>
              </a:rPr>
              <a:t>School Number</a:t>
            </a:r>
            <a:endParaRPr sz="1100">
              <a:solidFill>
                <a:srgbClr val="9E9E9E"/>
              </a:solidFill>
            </a:endParaRPr>
          </a:p>
          <a:p>
            <a:pPr indent="-293211" lvl="1" marL="914400" rtl="0" algn="l">
              <a:lnSpc>
                <a:spcPct val="115000"/>
              </a:lnSpc>
              <a:spcBef>
                <a:spcPts val="0"/>
              </a:spcBef>
              <a:spcAft>
                <a:spcPts val="0"/>
              </a:spcAft>
              <a:buClr>
                <a:srgbClr val="9E9E9E"/>
              </a:buClr>
              <a:buSzPct val="100000"/>
              <a:buChar char="○"/>
            </a:pPr>
            <a:r>
              <a:rPr lang="en" sz="1100">
                <a:solidFill>
                  <a:srgbClr val="9E9E9E"/>
                </a:solidFill>
              </a:rPr>
              <a:t>School Name</a:t>
            </a:r>
            <a:endParaRPr sz="1100">
              <a:solidFill>
                <a:srgbClr val="9E9E9E"/>
              </a:solidFill>
            </a:endParaRPr>
          </a:p>
          <a:p>
            <a:pPr indent="-293211" lvl="1" marL="914400" rtl="0" algn="l">
              <a:lnSpc>
                <a:spcPct val="115000"/>
              </a:lnSpc>
              <a:spcBef>
                <a:spcPts val="0"/>
              </a:spcBef>
              <a:spcAft>
                <a:spcPts val="0"/>
              </a:spcAft>
              <a:buClr>
                <a:srgbClr val="9E9E9E"/>
              </a:buClr>
              <a:buSzPct val="100000"/>
              <a:buChar char="○"/>
            </a:pPr>
            <a:r>
              <a:rPr lang="en" sz="1100">
                <a:solidFill>
                  <a:srgbClr val="9E9E9E"/>
                </a:solidFill>
              </a:rPr>
              <a:t>School Type</a:t>
            </a:r>
            <a:endParaRPr sz="1100">
              <a:solidFill>
                <a:srgbClr val="9E9E9E"/>
              </a:solidFill>
            </a:endParaRPr>
          </a:p>
        </p:txBody>
      </p:sp>
      <p:sp>
        <p:nvSpPr>
          <p:cNvPr id="99" name="Google Shape;99;p20"/>
          <p:cNvSpPr txBox="1"/>
          <p:nvPr/>
        </p:nvSpPr>
        <p:spPr>
          <a:xfrm>
            <a:off x="4832400" y="1152475"/>
            <a:ext cx="3999900" cy="3646200"/>
          </a:xfrm>
          <a:prstGeom prst="rect">
            <a:avLst/>
          </a:prstGeom>
          <a:noFill/>
          <a:ln>
            <a:noFill/>
          </a:ln>
        </p:spPr>
        <p:txBody>
          <a:bodyPr anchorCtr="0" anchor="t" bIns="91425" lIns="91425" spcFirstLastPara="1" rIns="91425" wrap="square" tIns="91425">
            <a:noAutofit/>
          </a:bodyPr>
          <a:lstStyle/>
          <a:p>
            <a:pPr indent="-291623" lvl="0" marL="457200" rtl="0" algn="l">
              <a:lnSpc>
                <a:spcPct val="95000"/>
              </a:lnSpc>
              <a:spcBef>
                <a:spcPts val="2700"/>
              </a:spcBef>
              <a:spcAft>
                <a:spcPts val="0"/>
              </a:spcAft>
              <a:buClr>
                <a:srgbClr val="9E9E9E"/>
              </a:buClr>
              <a:buSzPts val="993"/>
              <a:buChar char="●"/>
            </a:pPr>
            <a:r>
              <a:rPr b="1" lang="en" sz="1120">
                <a:solidFill>
                  <a:srgbClr val="9E9E9E"/>
                </a:solidFill>
              </a:rPr>
              <a:t>Numerical variables</a:t>
            </a:r>
            <a:endParaRPr b="1" sz="1120">
              <a:solidFill>
                <a:srgbClr val="9E9E9E"/>
              </a:solidFill>
            </a:endParaRPr>
          </a:p>
          <a:p>
            <a:pPr indent="-293369" lvl="1" marL="914400" rtl="0" algn="l">
              <a:lnSpc>
                <a:spcPct val="95000"/>
              </a:lnSpc>
              <a:spcBef>
                <a:spcPts val="0"/>
              </a:spcBef>
              <a:spcAft>
                <a:spcPts val="0"/>
              </a:spcAft>
              <a:buClr>
                <a:srgbClr val="9E9E9E"/>
              </a:buClr>
              <a:buSzPts val="1020"/>
              <a:buChar char="○"/>
            </a:pPr>
            <a:r>
              <a:rPr lang="en" sz="1020">
                <a:solidFill>
                  <a:srgbClr val="9E9E9E"/>
                </a:solidFill>
              </a:rPr>
              <a:t>English Language Arts Achievement</a:t>
            </a:r>
            <a:endParaRPr sz="1020">
              <a:solidFill>
                <a:srgbClr val="9E9E9E"/>
              </a:solidFill>
            </a:endParaRPr>
          </a:p>
          <a:p>
            <a:pPr indent="-293369" lvl="1" marL="914400" rtl="0" algn="l">
              <a:lnSpc>
                <a:spcPct val="95000"/>
              </a:lnSpc>
              <a:spcBef>
                <a:spcPts val="0"/>
              </a:spcBef>
              <a:spcAft>
                <a:spcPts val="0"/>
              </a:spcAft>
              <a:buClr>
                <a:srgbClr val="9E9E9E"/>
              </a:buClr>
              <a:buSzPts val="1020"/>
              <a:buChar char="○"/>
            </a:pPr>
            <a:r>
              <a:rPr lang="en" sz="1020">
                <a:solidFill>
                  <a:srgbClr val="9E9E9E"/>
                </a:solidFill>
              </a:rPr>
              <a:t>English Language Arts Learning Gains</a:t>
            </a:r>
            <a:endParaRPr sz="1020">
              <a:solidFill>
                <a:srgbClr val="9E9E9E"/>
              </a:solidFill>
            </a:endParaRPr>
          </a:p>
          <a:p>
            <a:pPr indent="-293369" lvl="1" marL="914400" rtl="0" algn="l">
              <a:lnSpc>
                <a:spcPct val="95000"/>
              </a:lnSpc>
              <a:spcBef>
                <a:spcPts val="0"/>
              </a:spcBef>
              <a:spcAft>
                <a:spcPts val="0"/>
              </a:spcAft>
              <a:buClr>
                <a:srgbClr val="9E9E9E"/>
              </a:buClr>
              <a:buSzPts val="1020"/>
              <a:buChar char="○"/>
            </a:pPr>
            <a:r>
              <a:rPr lang="en" sz="1020">
                <a:solidFill>
                  <a:srgbClr val="9E9E9E"/>
                </a:solidFill>
              </a:rPr>
              <a:t>English Language Arts Gains of the Lowest 25% </a:t>
            </a:r>
            <a:endParaRPr sz="1020">
              <a:solidFill>
                <a:srgbClr val="9E9E9E"/>
              </a:solidFill>
            </a:endParaRPr>
          </a:p>
          <a:p>
            <a:pPr indent="-293369" lvl="1" marL="914400" rtl="0" algn="l">
              <a:lnSpc>
                <a:spcPct val="95000"/>
              </a:lnSpc>
              <a:spcBef>
                <a:spcPts val="0"/>
              </a:spcBef>
              <a:spcAft>
                <a:spcPts val="0"/>
              </a:spcAft>
              <a:buClr>
                <a:srgbClr val="9E9E9E"/>
              </a:buClr>
              <a:buSzPts val="1020"/>
              <a:buChar char="○"/>
            </a:pPr>
            <a:r>
              <a:rPr lang="en" sz="1020">
                <a:solidFill>
                  <a:srgbClr val="9E9E9E"/>
                </a:solidFill>
              </a:rPr>
              <a:t>Mathematics Achievement</a:t>
            </a:r>
            <a:endParaRPr sz="1020">
              <a:solidFill>
                <a:srgbClr val="9E9E9E"/>
              </a:solidFill>
            </a:endParaRPr>
          </a:p>
          <a:p>
            <a:pPr indent="-293369" lvl="1" marL="914400" rtl="0" algn="l">
              <a:lnSpc>
                <a:spcPct val="95000"/>
              </a:lnSpc>
              <a:spcBef>
                <a:spcPts val="0"/>
              </a:spcBef>
              <a:spcAft>
                <a:spcPts val="0"/>
              </a:spcAft>
              <a:buClr>
                <a:srgbClr val="9E9E9E"/>
              </a:buClr>
              <a:buSzPts val="1020"/>
              <a:buChar char="○"/>
            </a:pPr>
            <a:r>
              <a:rPr lang="en" sz="1020">
                <a:solidFill>
                  <a:srgbClr val="9E9E9E"/>
                </a:solidFill>
              </a:rPr>
              <a:t>Mathematics Learning Gains</a:t>
            </a:r>
            <a:endParaRPr sz="1020">
              <a:solidFill>
                <a:srgbClr val="9E9E9E"/>
              </a:solidFill>
            </a:endParaRPr>
          </a:p>
          <a:p>
            <a:pPr indent="-293369" lvl="1" marL="914400" rtl="0" algn="l">
              <a:lnSpc>
                <a:spcPct val="95000"/>
              </a:lnSpc>
              <a:spcBef>
                <a:spcPts val="0"/>
              </a:spcBef>
              <a:spcAft>
                <a:spcPts val="0"/>
              </a:spcAft>
              <a:buClr>
                <a:srgbClr val="9E9E9E"/>
              </a:buClr>
              <a:buSzPts val="1020"/>
              <a:buChar char="○"/>
            </a:pPr>
            <a:r>
              <a:rPr lang="en" sz="1020">
                <a:solidFill>
                  <a:srgbClr val="9E9E9E"/>
                </a:solidFill>
              </a:rPr>
              <a:t>Mathematics</a:t>
            </a:r>
            <a:r>
              <a:rPr lang="en" sz="1020">
                <a:solidFill>
                  <a:srgbClr val="9E9E9E"/>
                </a:solidFill>
              </a:rPr>
              <a:t> Gains of the Lowest 25%</a:t>
            </a:r>
            <a:endParaRPr sz="1020">
              <a:solidFill>
                <a:srgbClr val="9E9E9E"/>
              </a:solidFill>
            </a:endParaRPr>
          </a:p>
          <a:p>
            <a:pPr indent="-293369" lvl="1" marL="914400" rtl="0" algn="l">
              <a:lnSpc>
                <a:spcPct val="95000"/>
              </a:lnSpc>
              <a:spcBef>
                <a:spcPts val="0"/>
              </a:spcBef>
              <a:spcAft>
                <a:spcPts val="0"/>
              </a:spcAft>
              <a:buClr>
                <a:srgbClr val="9E9E9E"/>
              </a:buClr>
              <a:buSzPts val="1020"/>
              <a:buChar char="○"/>
            </a:pPr>
            <a:r>
              <a:rPr lang="en" sz="1020">
                <a:solidFill>
                  <a:srgbClr val="9E9E9E"/>
                </a:solidFill>
              </a:rPr>
              <a:t>Science Achievement</a:t>
            </a:r>
            <a:endParaRPr sz="1020">
              <a:solidFill>
                <a:srgbClr val="9E9E9E"/>
              </a:solidFill>
            </a:endParaRPr>
          </a:p>
          <a:p>
            <a:pPr indent="-293369" lvl="1" marL="914400" rtl="0" algn="l">
              <a:lnSpc>
                <a:spcPct val="95000"/>
              </a:lnSpc>
              <a:spcBef>
                <a:spcPts val="0"/>
              </a:spcBef>
              <a:spcAft>
                <a:spcPts val="0"/>
              </a:spcAft>
              <a:buClr>
                <a:srgbClr val="9E9E9E"/>
              </a:buClr>
              <a:buSzPts val="1020"/>
              <a:buChar char="○"/>
            </a:pPr>
            <a:r>
              <a:rPr lang="en" sz="1020">
                <a:solidFill>
                  <a:srgbClr val="9E9E9E"/>
                </a:solidFill>
              </a:rPr>
              <a:t>Social Studies Achievement</a:t>
            </a:r>
            <a:endParaRPr sz="1020">
              <a:solidFill>
                <a:srgbClr val="9E9E9E"/>
              </a:solidFill>
            </a:endParaRPr>
          </a:p>
          <a:p>
            <a:pPr indent="-293369" lvl="1" marL="914400" rtl="0" algn="l">
              <a:lnSpc>
                <a:spcPct val="95000"/>
              </a:lnSpc>
              <a:spcBef>
                <a:spcPts val="0"/>
              </a:spcBef>
              <a:spcAft>
                <a:spcPts val="0"/>
              </a:spcAft>
              <a:buClr>
                <a:srgbClr val="9E9E9E"/>
              </a:buClr>
              <a:buSzPts val="1020"/>
              <a:buChar char="○"/>
            </a:pPr>
            <a:r>
              <a:rPr lang="en" sz="1020">
                <a:solidFill>
                  <a:srgbClr val="9E9E9E"/>
                </a:solidFill>
              </a:rPr>
              <a:t>Middle School Acceleration</a:t>
            </a:r>
            <a:endParaRPr sz="1020">
              <a:solidFill>
                <a:srgbClr val="9E9E9E"/>
              </a:solidFill>
            </a:endParaRPr>
          </a:p>
          <a:p>
            <a:pPr indent="-293369" lvl="1" marL="914400" rtl="0" algn="l">
              <a:lnSpc>
                <a:spcPct val="95000"/>
              </a:lnSpc>
              <a:spcBef>
                <a:spcPts val="0"/>
              </a:spcBef>
              <a:spcAft>
                <a:spcPts val="0"/>
              </a:spcAft>
              <a:buClr>
                <a:srgbClr val="9E9E9E"/>
              </a:buClr>
              <a:buSzPts val="1020"/>
              <a:buChar char="○"/>
            </a:pPr>
            <a:r>
              <a:rPr lang="en" sz="1020">
                <a:solidFill>
                  <a:srgbClr val="9E9E9E"/>
                </a:solidFill>
              </a:rPr>
              <a:t>Graduation Rate 2020-21</a:t>
            </a:r>
            <a:endParaRPr sz="1020">
              <a:solidFill>
                <a:srgbClr val="9E9E9E"/>
              </a:solidFill>
            </a:endParaRPr>
          </a:p>
          <a:p>
            <a:pPr indent="-293369" lvl="1" marL="914400" rtl="0" algn="l">
              <a:lnSpc>
                <a:spcPct val="95000"/>
              </a:lnSpc>
              <a:spcBef>
                <a:spcPts val="0"/>
              </a:spcBef>
              <a:spcAft>
                <a:spcPts val="0"/>
              </a:spcAft>
              <a:buClr>
                <a:srgbClr val="9E9E9E"/>
              </a:buClr>
              <a:buSzPts val="1020"/>
              <a:buChar char="○"/>
            </a:pPr>
            <a:r>
              <a:rPr lang="en" sz="1020">
                <a:solidFill>
                  <a:srgbClr val="9E9E9E"/>
                </a:solidFill>
              </a:rPr>
              <a:t>College and Career Acceleration 2020-21</a:t>
            </a:r>
            <a:endParaRPr sz="1020">
              <a:solidFill>
                <a:srgbClr val="9E9E9E"/>
              </a:solidFill>
            </a:endParaRPr>
          </a:p>
          <a:p>
            <a:pPr indent="-293369" lvl="1" marL="914400" rtl="0" algn="l">
              <a:lnSpc>
                <a:spcPct val="95000"/>
              </a:lnSpc>
              <a:spcBef>
                <a:spcPts val="0"/>
              </a:spcBef>
              <a:spcAft>
                <a:spcPts val="0"/>
              </a:spcAft>
              <a:buClr>
                <a:srgbClr val="9E9E9E"/>
              </a:buClr>
              <a:buSzPts val="1020"/>
              <a:buChar char="○"/>
            </a:pPr>
            <a:r>
              <a:rPr lang="en" sz="1020">
                <a:solidFill>
                  <a:srgbClr val="9E9E9E"/>
                </a:solidFill>
              </a:rPr>
              <a:t>Total Points Earned</a:t>
            </a:r>
            <a:endParaRPr sz="1020">
              <a:solidFill>
                <a:srgbClr val="9E9E9E"/>
              </a:solidFill>
            </a:endParaRPr>
          </a:p>
          <a:p>
            <a:pPr indent="-293369" lvl="1" marL="914400" rtl="0" algn="l">
              <a:lnSpc>
                <a:spcPct val="95000"/>
              </a:lnSpc>
              <a:spcBef>
                <a:spcPts val="0"/>
              </a:spcBef>
              <a:spcAft>
                <a:spcPts val="0"/>
              </a:spcAft>
              <a:buClr>
                <a:srgbClr val="9E9E9E"/>
              </a:buClr>
              <a:buSzPts val="1020"/>
              <a:buChar char="○"/>
            </a:pPr>
            <a:r>
              <a:rPr lang="en" sz="1020">
                <a:solidFill>
                  <a:srgbClr val="9E9E9E"/>
                </a:solidFill>
              </a:rPr>
              <a:t>Percent of Total Possible Points</a:t>
            </a:r>
            <a:endParaRPr sz="1020">
              <a:solidFill>
                <a:srgbClr val="9E9E9E"/>
              </a:solidFill>
            </a:endParaRPr>
          </a:p>
          <a:p>
            <a:pPr indent="-293369" lvl="1" marL="914400" rtl="0" algn="l">
              <a:lnSpc>
                <a:spcPct val="95000"/>
              </a:lnSpc>
              <a:spcBef>
                <a:spcPts val="0"/>
              </a:spcBef>
              <a:spcAft>
                <a:spcPts val="0"/>
              </a:spcAft>
              <a:buClr>
                <a:srgbClr val="9E9E9E"/>
              </a:buClr>
              <a:buSzPts val="1020"/>
              <a:buChar char="○"/>
            </a:pPr>
            <a:r>
              <a:rPr lang="en" sz="1020">
                <a:solidFill>
                  <a:srgbClr val="9E9E9E"/>
                </a:solidFill>
              </a:rPr>
              <a:t>Percent Tested</a:t>
            </a:r>
            <a:endParaRPr sz="1020">
              <a:solidFill>
                <a:srgbClr val="9E9E9E"/>
              </a:solidFill>
            </a:endParaRPr>
          </a:p>
          <a:p>
            <a:pPr indent="-293369" lvl="1" marL="914400" rtl="0" algn="l">
              <a:lnSpc>
                <a:spcPct val="95000"/>
              </a:lnSpc>
              <a:spcBef>
                <a:spcPts val="0"/>
              </a:spcBef>
              <a:spcAft>
                <a:spcPts val="0"/>
              </a:spcAft>
              <a:buClr>
                <a:srgbClr val="9E9E9E"/>
              </a:buClr>
              <a:buSzPts val="1020"/>
              <a:buChar char="○"/>
            </a:pPr>
            <a:r>
              <a:rPr lang="en" sz="1020">
                <a:solidFill>
                  <a:srgbClr val="9E9E9E"/>
                </a:solidFill>
              </a:rPr>
              <a:t>Grade 2022</a:t>
            </a:r>
            <a:endParaRPr sz="1020">
              <a:solidFill>
                <a:srgbClr val="9E9E9E"/>
              </a:solidFill>
            </a:endParaRPr>
          </a:p>
          <a:p>
            <a:pPr indent="-293369" lvl="1" marL="914400" rtl="0" algn="l">
              <a:lnSpc>
                <a:spcPct val="95000"/>
              </a:lnSpc>
              <a:spcBef>
                <a:spcPts val="0"/>
              </a:spcBef>
              <a:spcAft>
                <a:spcPts val="0"/>
              </a:spcAft>
              <a:buClr>
                <a:srgbClr val="9E9E9E"/>
              </a:buClr>
              <a:buSzPts val="1020"/>
              <a:buChar char="○"/>
            </a:pPr>
            <a:r>
              <a:rPr lang="en" sz="1020">
                <a:solidFill>
                  <a:srgbClr val="9E9E9E"/>
                </a:solidFill>
              </a:rPr>
              <a:t>Optional Grade 2021 (due to COVID)</a:t>
            </a:r>
            <a:endParaRPr sz="1020">
              <a:solidFill>
                <a:srgbClr val="9E9E9E"/>
              </a:solidFill>
            </a:endParaRPr>
          </a:p>
          <a:p>
            <a:pPr indent="-293369" lvl="1" marL="914400" rtl="0" algn="l">
              <a:lnSpc>
                <a:spcPct val="95000"/>
              </a:lnSpc>
              <a:spcBef>
                <a:spcPts val="0"/>
              </a:spcBef>
              <a:spcAft>
                <a:spcPts val="0"/>
              </a:spcAft>
              <a:buClr>
                <a:srgbClr val="9E9E9E"/>
              </a:buClr>
              <a:buSzPts val="1020"/>
              <a:buChar char="○"/>
            </a:pPr>
            <a:r>
              <a:rPr lang="en" sz="1020">
                <a:solidFill>
                  <a:srgbClr val="9E9E9E"/>
                </a:solidFill>
              </a:rPr>
              <a:t>Grade 2020-2017</a:t>
            </a:r>
            <a:endParaRPr sz="1020">
              <a:solidFill>
                <a:srgbClr val="9E9E9E"/>
              </a:solidFill>
            </a:endParaRPr>
          </a:p>
          <a:p>
            <a:pPr indent="-293369" lvl="1" marL="914400" rtl="0" algn="l">
              <a:lnSpc>
                <a:spcPct val="95000"/>
              </a:lnSpc>
              <a:spcBef>
                <a:spcPts val="0"/>
              </a:spcBef>
              <a:spcAft>
                <a:spcPts val="0"/>
              </a:spcAft>
              <a:buClr>
                <a:srgbClr val="9E9E9E"/>
              </a:buClr>
              <a:buSzPts val="1020"/>
              <a:buChar char="○"/>
            </a:pPr>
            <a:r>
              <a:rPr lang="en" sz="1020">
                <a:solidFill>
                  <a:srgbClr val="9E9E9E"/>
                </a:solidFill>
              </a:rPr>
              <a:t>Informational Baseline Grade 2015</a:t>
            </a:r>
            <a:endParaRPr sz="1020">
              <a:solidFill>
                <a:srgbClr val="9E9E9E"/>
              </a:solidFill>
            </a:endParaRPr>
          </a:p>
          <a:p>
            <a:pPr indent="-293369" lvl="1" marL="914400" rtl="0" algn="l">
              <a:lnSpc>
                <a:spcPct val="95000"/>
              </a:lnSpc>
              <a:spcBef>
                <a:spcPts val="0"/>
              </a:spcBef>
              <a:spcAft>
                <a:spcPts val="0"/>
              </a:spcAft>
              <a:buClr>
                <a:srgbClr val="9E9E9E"/>
              </a:buClr>
              <a:buSzPts val="1020"/>
              <a:buChar char="○"/>
            </a:pPr>
            <a:r>
              <a:rPr lang="en" sz="1020">
                <a:solidFill>
                  <a:srgbClr val="9E9E9E"/>
                </a:solidFill>
              </a:rPr>
              <a:t>Grade 2014-1999</a:t>
            </a:r>
            <a:endParaRPr sz="1020">
              <a:solidFill>
                <a:srgbClr val="9E9E9E"/>
              </a:solidFill>
            </a:endParaRPr>
          </a:p>
          <a:p>
            <a:pPr indent="-293369" lvl="1" marL="914400" rtl="0" algn="l">
              <a:lnSpc>
                <a:spcPct val="95000"/>
              </a:lnSpc>
              <a:spcBef>
                <a:spcPts val="0"/>
              </a:spcBef>
              <a:spcAft>
                <a:spcPts val="0"/>
              </a:spcAft>
              <a:buClr>
                <a:srgbClr val="9E9E9E"/>
              </a:buClr>
              <a:buSzPts val="1020"/>
              <a:buChar char="○"/>
            </a:pPr>
            <a:r>
              <a:rPr lang="en" sz="1020" u="sng">
                <a:solidFill>
                  <a:srgbClr val="9E9E9E"/>
                </a:solidFill>
              </a:rPr>
              <a:t>Percent of Minority Students</a:t>
            </a:r>
            <a:endParaRPr sz="1020" u="sng">
              <a:solidFill>
                <a:srgbClr val="9E9E9E"/>
              </a:solidFill>
            </a:endParaRPr>
          </a:p>
          <a:p>
            <a:pPr indent="-293369" lvl="1" marL="914400" rtl="0" algn="l">
              <a:lnSpc>
                <a:spcPct val="95000"/>
              </a:lnSpc>
              <a:spcBef>
                <a:spcPts val="0"/>
              </a:spcBef>
              <a:spcAft>
                <a:spcPts val="0"/>
              </a:spcAft>
              <a:buClr>
                <a:srgbClr val="9E9E9E"/>
              </a:buClr>
              <a:buSzPts val="1020"/>
              <a:buChar char="○"/>
            </a:pPr>
            <a:r>
              <a:rPr lang="en" sz="1020" u="sng">
                <a:solidFill>
                  <a:srgbClr val="9E9E9E"/>
                </a:solidFill>
              </a:rPr>
              <a:t>Percent of Economically Disadvantaged Students</a:t>
            </a:r>
            <a:endParaRPr sz="1020" u="sng">
              <a:solidFill>
                <a:srgbClr val="9E9E9E"/>
              </a:solidFill>
            </a:endParaRPr>
          </a:p>
          <a:p>
            <a:pPr indent="-293369" lvl="1" marL="914400" rtl="0" algn="l">
              <a:lnSpc>
                <a:spcPct val="95000"/>
              </a:lnSpc>
              <a:spcBef>
                <a:spcPts val="0"/>
              </a:spcBef>
              <a:spcAft>
                <a:spcPts val="0"/>
              </a:spcAft>
              <a:buClr>
                <a:srgbClr val="9E9E9E"/>
              </a:buClr>
              <a:buSzPts val="1020"/>
              <a:buChar char="○"/>
            </a:pPr>
            <a:r>
              <a:rPr lang="en" sz="1020" u="sng">
                <a:solidFill>
                  <a:srgbClr val="9E9E9E"/>
                </a:solidFill>
              </a:rPr>
              <a:t>Mean Total Grade (derived)</a:t>
            </a:r>
            <a:endParaRPr sz="1020" u="sng">
              <a:solidFill>
                <a:srgbClr val="9E9E9E"/>
              </a:solidFill>
            </a:endParaRPr>
          </a:p>
          <a:p>
            <a:pPr indent="-293369" lvl="1" marL="914400" rtl="0" algn="l">
              <a:lnSpc>
                <a:spcPct val="95000"/>
              </a:lnSpc>
              <a:spcBef>
                <a:spcPts val="0"/>
              </a:spcBef>
              <a:spcAft>
                <a:spcPts val="0"/>
              </a:spcAft>
              <a:buClr>
                <a:srgbClr val="9E9E9E"/>
              </a:buClr>
              <a:buSzPts val="1020"/>
              <a:buChar char="○"/>
            </a:pPr>
            <a:r>
              <a:rPr lang="en" sz="1020" u="sng">
                <a:solidFill>
                  <a:srgbClr val="9E9E9E"/>
                </a:solidFill>
              </a:rPr>
              <a:t>Mean Grade 2016-2020 (derived)</a:t>
            </a:r>
            <a:endParaRPr sz="1020" u="sng">
              <a:solidFill>
                <a:srgbClr val="9E9E9E"/>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 - Census Tracts</a:t>
            </a:r>
            <a:endParaRPr/>
          </a:p>
        </p:txBody>
      </p:sp>
      <p:sp>
        <p:nvSpPr>
          <p:cNvPr id="105" name="Google Shape;105;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This dataset contains 706 census tracts from the 2020 Census for Miami-Dade county as well as some demographic data</a:t>
            </a:r>
            <a:endParaRPr/>
          </a:p>
          <a:p>
            <a:pPr indent="-368300" lvl="0" marL="457200" rtl="0" algn="l">
              <a:spcBef>
                <a:spcPts val="0"/>
              </a:spcBef>
              <a:spcAft>
                <a:spcPts val="0"/>
              </a:spcAft>
              <a:buSzPts val="2200"/>
              <a:buChar char="●"/>
            </a:pPr>
            <a:r>
              <a:rPr lang="en"/>
              <a:t>Pre-processing done on the dataset was a check for missing values and duplicates</a:t>
            </a:r>
            <a:endParaRPr/>
          </a:p>
          <a:p>
            <a:pPr indent="-317500" lvl="1" marL="914400" rtl="0" algn="l">
              <a:spcBef>
                <a:spcPts val="0"/>
              </a:spcBef>
              <a:spcAft>
                <a:spcPts val="0"/>
              </a:spcAft>
              <a:buSzPts val="1400"/>
              <a:buChar char="○"/>
            </a:pPr>
            <a:r>
              <a:rPr lang="en"/>
              <a:t>Missing values were imputed with the mean value</a:t>
            </a:r>
            <a:endParaRPr/>
          </a:p>
          <a:p>
            <a:pPr indent="-342900" lvl="0" marL="457200" rtl="0" algn="l">
              <a:spcBef>
                <a:spcPts val="0"/>
              </a:spcBef>
              <a:spcAft>
                <a:spcPts val="0"/>
              </a:spcAft>
              <a:buSzPts val="1800"/>
              <a:buChar char="●"/>
            </a:pPr>
            <a:r>
              <a:rPr lang="en"/>
              <a:t>Categorical Variables</a:t>
            </a:r>
            <a:endParaRPr/>
          </a:p>
          <a:p>
            <a:pPr indent="-317500" lvl="1" marL="914400" rtl="0" algn="l">
              <a:spcBef>
                <a:spcPts val="0"/>
              </a:spcBef>
              <a:spcAft>
                <a:spcPts val="0"/>
              </a:spcAft>
              <a:buSzPts val="1400"/>
              <a:buChar char="○"/>
            </a:pPr>
            <a:r>
              <a:rPr lang="en"/>
              <a:t>State, county, tract identifiers</a:t>
            </a:r>
            <a:endParaRPr/>
          </a:p>
          <a:p>
            <a:pPr indent="-342900" lvl="0" marL="457200" rtl="0" algn="l">
              <a:spcBef>
                <a:spcPts val="0"/>
              </a:spcBef>
              <a:spcAft>
                <a:spcPts val="0"/>
              </a:spcAft>
              <a:buSzPts val="1800"/>
              <a:buChar char="●"/>
            </a:pPr>
            <a:r>
              <a:rPr lang="en"/>
              <a:t>Numerical Variables</a:t>
            </a:r>
            <a:endParaRPr/>
          </a:p>
          <a:p>
            <a:pPr indent="-317500" lvl="1" marL="914400" rtl="0" algn="l">
              <a:spcBef>
                <a:spcPts val="0"/>
              </a:spcBef>
              <a:spcAft>
                <a:spcPts val="0"/>
              </a:spcAft>
              <a:buSzPts val="1400"/>
              <a:buChar char="○"/>
            </a:pPr>
            <a:r>
              <a:rPr lang="en"/>
              <a:t>Tract population</a:t>
            </a:r>
            <a:endParaRPr/>
          </a:p>
          <a:p>
            <a:pPr indent="-317500" lvl="1" marL="914400" rtl="0" algn="l">
              <a:spcBef>
                <a:spcPts val="0"/>
              </a:spcBef>
              <a:spcAft>
                <a:spcPts val="0"/>
              </a:spcAft>
              <a:buSzPts val="1400"/>
              <a:buChar char="○"/>
            </a:pPr>
            <a:r>
              <a:rPr lang="en"/>
              <a:t>Population per square mile</a:t>
            </a:r>
            <a:endParaRPr/>
          </a:p>
          <a:p>
            <a:pPr indent="-317500" lvl="1" marL="914400" rtl="0" algn="l">
              <a:spcBef>
                <a:spcPts val="0"/>
              </a:spcBef>
              <a:spcAft>
                <a:spcPts val="0"/>
              </a:spcAft>
              <a:buSzPts val="1400"/>
              <a:buChar char="○"/>
            </a:pPr>
            <a:r>
              <a:rPr lang="en"/>
              <a:t>Area of the tract in square miles</a:t>
            </a:r>
            <a:endParaRPr/>
          </a:p>
          <a:p>
            <a:pPr indent="-317500" lvl="1" marL="914400" rtl="0" algn="l">
              <a:spcBef>
                <a:spcPts val="0"/>
              </a:spcBef>
              <a:spcAft>
                <a:spcPts val="0"/>
              </a:spcAft>
              <a:buSzPts val="1400"/>
              <a:buChar char="○"/>
            </a:pPr>
            <a:r>
              <a:rPr lang="en"/>
              <a:t>Shape length/area</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